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1" r:id="rId2"/>
    <p:sldId id="2562" r:id="rId3"/>
    <p:sldId id="2586" r:id="rId4"/>
    <p:sldId id="256" r:id="rId5"/>
    <p:sldId id="2570" r:id="rId6"/>
    <p:sldId id="2571" r:id="rId7"/>
    <p:sldId id="2573" r:id="rId8"/>
    <p:sldId id="2578" r:id="rId9"/>
    <p:sldId id="2574" r:id="rId10"/>
    <p:sldId id="2575" r:id="rId11"/>
    <p:sldId id="2581" r:id="rId12"/>
    <p:sldId id="2582" r:id="rId13"/>
    <p:sldId id="2583" r:id="rId14"/>
    <p:sldId id="258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ransforming Supplier Price Quote Management: Manual Process Vs. Agentic AI Automation Demo" id="{AB405D75-5728-4DA9-96ED-DFC87888164C}">
          <p14:sldIdLst>
            <p14:sldId id="2561"/>
            <p14:sldId id="2562"/>
          </p14:sldIdLst>
        </p14:section>
        <p14:section name="Manual Supplier Price Quote Process" id="{3D315E67-209C-45D6-B27E-E93B1E716E5C}">
          <p14:sldIdLst>
            <p14:sldId id="2586"/>
            <p14:sldId id="256"/>
            <p14:sldId id="2570"/>
            <p14:sldId id="2571"/>
          </p14:sldIdLst>
        </p14:section>
        <p14:section name="Automating the Process with Agentic AI Workflows" id="{624576F5-7E32-43FF-B421-8EDD0B81F48B}">
          <p14:sldIdLst>
            <p14:sldId id="2573"/>
            <p14:sldId id="2578"/>
            <p14:sldId id="2574"/>
            <p14:sldId id="2575"/>
          </p14:sldIdLst>
        </p14:section>
        <p14:section name="Impact, Benefits, and Next Steps" id="{A9B2A7D6-1D52-4E84-99B1-9663372DAEC1}">
          <p14:sldIdLst>
            <p14:sldId id="2581"/>
            <p14:sldId id="2582"/>
            <p14:sldId id="2583"/>
            <p14:sldId id="258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005" autoAdjust="0"/>
  </p:normalViewPr>
  <p:slideViewPr>
    <p:cSldViewPr snapToGrid="0">
      <p:cViewPr varScale="1">
        <p:scale>
          <a:sx n="102" d="100"/>
          <a:sy n="102" d="100"/>
        </p:scale>
        <p:origin x="228" y="31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diagrams/_rels/data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279473-FF46-4392-AF5D-05465C3AFEA2}"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4BB9A788-8F3B-467C-94E9-5D249EF63426}">
      <dgm:prSet/>
      <dgm:spPr/>
      <dgm:t>
        <a:bodyPr/>
        <a:lstStyle/>
        <a:p>
          <a:pPr>
            <a:lnSpc>
              <a:spcPct val="100000"/>
            </a:lnSpc>
            <a:defRPr b="1"/>
          </a:pPr>
          <a:r>
            <a:rPr lang="en-US" dirty="0"/>
            <a:t>Automated Request for Quote Initiation and Follow-up</a:t>
          </a:r>
        </a:p>
      </dgm:t>
    </dgm:pt>
    <dgm:pt modelId="{04582D12-63B5-4170-BBBE-611EE5C3F953}" type="parTrans" cxnId="{97C7D983-4471-4F84-A708-32B92D740EF7}">
      <dgm:prSet/>
      <dgm:spPr/>
      <dgm:t>
        <a:bodyPr/>
        <a:lstStyle/>
        <a:p>
          <a:endParaRPr lang="en-US"/>
        </a:p>
      </dgm:t>
    </dgm:pt>
    <dgm:pt modelId="{CE8049F7-7992-443F-8286-6AB41A281659}" type="sibTrans" cxnId="{97C7D983-4471-4F84-A708-32B92D740EF7}">
      <dgm:prSet/>
      <dgm:spPr/>
      <dgm:t>
        <a:bodyPr/>
        <a:lstStyle/>
        <a:p>
          <a:pPr>
            <a:lnSpc>
              <a:spcPct val="100000"/>
            </a:lnSpc>
            <a:defRPr b="1"/>
          </a:pPr>
          <a:endParaRPr lang="en-US"/>
        </a:p>
      </dgm:t>
    </dgm:pt>
    <dgm:pt modelId="{B0F14262-C666-40F4-A64B-A2BAA0F91FCF}">
      <dgm:prSet/>
      <dgm:spPr/>
      <dgm:t>
        <a:bodyPr/>
        <a:lstStyle/>
        <a:p>
          <a:pPr>
            <a:lnSpc>
              <a:spcPct val="100000"/>
            </a:lnSpc>
          </a:pPr>
          <a:endParaRPr lang="en-US" dirty="0"/>
        </a:p>
      </dgm:t>
    </dgm:pt>
    <dgm:pt modelId="{4EA90139-76B1-4786-9D21-E2BE65B1203D}" type="parTrans" cxnId="{8CF394F6-E4BC-43B4-80A6-206C0F75DEB9}">
      <dgm:prSet/>
      <dgm:spPr/>
      <dgm:t>
        <a:bodyPr/>
        <a:lstStyle/>
        <a:p>
          <a:endParaRPr lang="en-US"/>
        </a:p>
      </dgm:t>
    </dgm:pt>
    <dgm:pt modelId="{358027FD-3C93-4CF6-841B-90ABE66D4E63}" type="sibTrans" cxnId="{8CF394F6-E4BC-43B4-80A6-206C0F75DEB9}">
      <dgm:prSet/>
      <dgm:spPr/>
      <dgm:t>
        <a:bodyPr/>
        <a:lstStyle/>
        <a:p>
          <a:endParaRPr lang="en-US"/>
        </a:p>
      </dgm:t>
    </dgm:pt>
    <dgm:pt modelId="{B2533C1B-3920-4C3E-9B26-D4893AC978C3}">
      <dgm:prSet/>
      <dgm:spPr/>
      <dgm:t>
        <a:bodyPr/>
        <a:lstStyle/>
        <a:p>
          <a:pPr>
            <a:lnSpc>
              <a:spcPct val="100000"/>
            </a:lnSpc>
            <a:defRPr b="1"/>
          </a:pPr>
          <a:r>
            <a:rPr lang="en-US" dirty="0"/>
            <a:t>Streamlined Supplier Quote Review and Best Offer Analysis</a:t>
          </a:r>
        </a:p>
      </dgm:t>
    </dgm:pt>
    <dgm:pt modelId="{84FA538B-1088-4409-BC39-F0D129374C96}" type="parTrans" cxnId="{1E0217DE-0FCA-4178-A61F-DAF5F0AC5584}">
      <dgm:prSet/>
      <dgm:spPr/>
      <dgm:t>
        <a:bodyPr/>
        <a:lstStyle/>
        <a:p>
          <a:endParaRPr lang="en-US"/>
        </a:p>
      </dgm:t>
    </dgm:pt>
    <dgm:pt modelId="{0A3B627E-3857-40E0-A6D8-EBB504C5173D}" type="sibTrans" cxnId="{1E0217DE-0FCA-4178-A61F-DAF5F0AC5584}">
      <dgm:prSet/>
      <dgm:spPr/>
      <dgm:t>
        <a:bodyPr/>
        <a:lstStyle/>
        <a:p>
          <a:pPr>
            <a:lnSpc>
              <a:spcPct val="100000"/>
            </a:lnSpc>
            <a:defRPr b="1"/>
          </a:pPr>
          <a:endParaRPr lang="en-US"/>
        </a:p>
      </dgm:t>
    </dgm:pt>
    <dgm:pt modelId="{59907E53-1BBF-420A-9570-326EA441C334}">
      <dgm:prSet/>
      <dgm:spPr/>
      <dgm:t>
        <a:bodyPr/>
        <a:lstStyle/>
        <a:p>
          <a:pPr>
            <a:lnSpc>
              <a:spcPct val="100000"/>
            </a:lnSpc>
          </a:pPr>
          <a:endParaRPr lang="en-US" dirty="0"/>
        </a:p>
      </dgm:t>
    </dgm:pt>
    <dgm:pt modelId="{0D2BA322-F3D5-4E96-BF8D-0685653AD051}" type="parTrans" cxnId="{E0B73789-232C-4135-A3E9-AE31CDE8C140}">
      <dgm:prSet/>
      <dgm:spPr/>
      <dgm:t>
        <a:bodyPr/>
        <a:lstStyle/>
        <a:p>
          <a:endParaRPr lang="en-US"/>
        </a:p>
      </dgm:t>
    </dgm:pt>
    <dgm:pt modelId="{6D637718-302C-4908-83BD-1B900247AF8B}" type="sibTrans" cxnId="{E0B73789-232C-4135-A3E9-AE31CDE8C140}">
      <dgm:prSet/>
      <dgm:spPr/>
      <dgm:t>
        <a:bodyPr/>
        <a:lstStyle/>
        <a:p>
          <a:endParaRPr lang="en-US"/>
        </a:p>
      </dgm:t>
    </dgm:pt>
    <dgm:pt modelId="{08FDBE6E-EAD4-46A4-9BD8-F5FB684420E7}">
      <dgm:prSet/>
      <dgm:spPr/>
      <dgm:t>
        <a:bodyPr/>
        <a:lstStyle/>
        <a:p>
          <a:pPr>
            <a:lnSpc>
              <a:spcPct val="100000"/>
            </a:lnSpc>
            <a:defRPr b="1"/>
          </a:pPr>
          <a:r>
            <a:rPr lang="en-US" dirty="0"/>
            <a:t>Automated Management Meeting Scheduling and Decision Archival</a:t>
          </a:r>
        </a:p>
      </dgm:t>
    </dgm:pt>
    <dgm:pt modelId="{4CE75FE2-4912-4DCB-9C60-06065E277C4C}" type="parTrans" cxnId="{F03B3792-861B-4FC5-AA17-FD9127E52D07}">
      <dgm:prSet/>
      <dgm:spPr/>
      <dgm:t>
        <a:bodyPr/>
        <a:lstStyle/>
        <a:p>
          <a:endParaRPr lang="en-US"/>
        </a:p>
      </dgm:t>
    </dgm:pt>
    <dgm:pt modelId="{E0F3F6C4-3B25-4A81-9B2D-0CFACF721382}" type="sibTrans" cxnId="{F03B3792-861B-4FC5-AA17-FD9127E52D07}">
      <dgm:prSet/>
      <dgm:spPr/>
      <dgm:t>
        <a:bodyPr/>
        <a:lstStyle/>
        <a:p>
          <a:endParaRPr lang="en-US"/>
        </a:p>
      </dgm:t>
    </dgm:pt>
    <dgm:pt modelId="{0A4791B9-BF77-4C04-9929-422DC5985EC7}">
      <dgm:prSet/>
      <dgm:spPr/>
      <dgm:t>
        <a:bodyPr/>
        <a:lstStyle/>
        <a:p>
          <a:pPr>
            <a:lnSpc>
              <a:spcPct val="100000"/>
            </a:lnSpc>
          </a:pPr>
          <a:endParaRPr lang="en-US" dirty="0"/>
        </a:p>
      </dgm:t>
    </dgm:pt>
    <dgm:pt modelId="{6DD01819-844E-4A32-9ED7-4A6F9CF1F508}" type="parTrans" cxnId="{9394BBC4-2708-4020-A194-44398675FF46}">
      <dgm:prSet/>
      <dgm:spPr/>
      <dgm:t>
        <a:bodyPr/>
        <a:lstStyle/>
        <a:p>
          <a:endParaRPr lang="en-US"/>
        </a:p>
      </dgm:t>
    </dgm:pt>
    <dgm:pt modelId="{15400784-D0A6-48F5-995A-38A8B6AD48D2}" type="sibTrans" cxnId="{9394BBC4-2708-4020-A194-44398675FF46}">
      <dgm:prSet/>
      <dgm:spPr/>
      <dgm:t>
        <a:bodyPr/>
        <a:lstStyle/>
        <a:p>
          <a:endParaRPr lang="en-US"/>
        </a:p>
      </dgm:t>
    </dgm:pt>
    <dgm:pt modelId="{2A663282-3C7C-4835-B16A-6D164F8926E6}" type="pres">
      <dgm:prSet presAssocID="{04279473-FF46-4392-AF5D-05465C3AFEA2}" presName="Root" presStyleCnt="0">
        <dgm:presLayoutVars>
          <dgm:dir/>
          <dgm:resizeHandles val="exact"/>
        </dgm:presLayoutVars>
      </dgm:prSet>
      <dgm:spPr/>
    </dgm:pt>
    <dgm:pt modelId="{612EF76D-29B7-47CA-84CB-2DE653A68DE0}" type="pres">
      <dgm:prSet presAssocID="{4BB9A788-8F3B-467C-94E9-5D249EF63426}" presName="Composite" presStyleCnt="0"/>
      <dgm:spPr/>
    </dgm:pt>
    <dgm:pt modelId="{4C72967D-EC35-4F0F-B4EA-24A531C883E8}" type="pres">
      <dgm:prSet presAssocID="{4BB9A788-8F3B-467C-94E9-5D249EF63426}"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1319" r="22433" b="3"/>
          <a:stretch/>
        </a:blipFill>
      </dgm:spPr>
      <dgm:extLst>
        <a:ext uri="{E40237B7-FDA0-4F09-8148-C483321AD2D9}">
          <dgm14:cNvPr xmlns:dgm14="http://schemas.microsoft.com/office/drawing/2010/diagram" id="0" name="" descr="Document with repair tools symbol on blue abstract background"/>
        </a:ext>
      </dgm:extLst>
    </dgm:pt>
    <dgm:pt modelId="{DE476BBF-EF56-4159-BE84-8B0A506148C2}" type="pres">
      <dgm:prSet presAssocID="{4BB9A788-8F3B-467C-94E9-5D249EF63426}" presName="Subtitle" presStyleLbl="revTx" presStyleIdx="0" presStyleCnt="6">
        <dgm:presLayoutVars>
          <dgm:chMax val="0"/>
          <dgm:bulletEnabled/>
        </dgm:presLayoutVars>
      </dgm:prSet>
      <dgm:spPr/>
    </dgm:pt>
    <dgm:pt modelId="{07DE4FAB-C2A9-4930-8C4E-087C24325655}" type="pres">
      <dgm:prSet presAssocID="{4BB9A788-8F3B-467C-94E9-5D249EF63426}" presName="Description" presStyleLbl="revTx" presStyleIdx="1" presStyleCnt="6">
        <dgm:presLayoutVars>
          <dgm:bulletEnabled/>
        </dgm:presLayoutVars>
      </dgm:prSet>
      <dgm:spPr/>
    </dgm:pt>
    <dgm:pt modelId="{3B3A27DA-903B-46AD-BCB3-0FC06720F35B}" type="pres">
      <dgm:prSet presAssocID="{CE8049F7-7992-443F-8286-6AB41A281659}" presName="sibTrans" presStyleLbl="sibTrans2D1" presStyleIdx="0" presStyleCnt="0"/>
      <dgm:spPr/>
    </dgm:pt>
    <dgm:pt modelId="{90124890-835F-49D9-A0FE-D01B88A9CF0C}" type="pres">
      <dgm:prSet presAssocID="{B2533C1B-3920-4C3E-9B26-D4893AC978C3}" presName="Composite" presStyleCnt="0"/>
      <dgm:spPr/>
    </dgm:pt>
    <dgm:pt modelId="{F4BB23AA-2F34-4802-9245-48709D5F7BA4}" type="pres">
      <dgm:prSet presAssocID="{B2533C1B-3920-4C3E-9B26-D4893AC978C3}"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5217" r="9778" b="-7"/>
          <a:stretch/>
        </a:blipFill>
      </dgm:spPr>
      <dgm:extLst>
        <a:ext uri="{E40237B7-FDA0-4F09-8148-C483321AD2D9}">
          <dgm14:cNvPr xmlns:dgm14="http://schemas.microsoft.com/office/drawing/2010/diagram" id="0" name="" descr="Businessman working on organization chart"/>
        </a:ext>
      </dgm:extLst>
    </dgm:pt>
    <dgm:pt modelId="{1286C8F9-E6AE-4BAF-B813-CF773006AE04}" type="pres">
      <dgm:prSet presAssocID="{B2533C1B-3920-4C3E-9B26-D4893AC978C3}" presName="Subtitle" presStyleLbl="revTx" presStyleIdx="2" presStyleCnt="6">
        <dgm:presLayoutVars>
          <dgm:chMax val="0"/>
          <dgm:bulletEnabled/>
        </dgm:presLayoutVars>
      </dgm:prSet>
      <dgm:spPr/>
    </dgm:pt>
    <dgm:pt modelId="{D2901765-C913-4EDE-878E-515E4F3DBF91}" type="pres">
      <dgm:prSet presAssocID="{B2533C1B-3920-4C3E-9B26-D4893AC978C3}" presName="Description" presStyleLbl="revTx" presStyleIdx="3" presStyleCnt="6">
        <dgm:presLayoutVars>
          <dgm:bulletEnabled/>
        </dgm:presLayoutVars>
      </dgm:prSet>
      <dgm:spPr/>
    </dgm:pt>
    <dgm:pt modelId="{8B6922D1-0887-40CA-B7F4-B6068450CD24}" type="pres">
      <dgm:prSet presAssocID="{0A3B627E-3857-40E0-A6D8-EBB504C5173D}" presName="sibTrans" presStyleLbl="sibTrans2D1" presStyleIdx="0" presStyleCnt="0"/>
      <dgm:spPr/>
    </dgm:pt>
    <dgm:pt modelId="{888C5D50-FF4E-44E6-B0A1-9A73610F5F1A}" type="pres">
      <dgm:prSet presAssocID="{08FDBE6E-EAD4-46A4-9BD8-F5FB684420E7}" presName="Composite" presStyleCnt="0"/>
      <dgm:spPr/>
    </dgm:pt>
    <dgm:pt modelId="{4249E645-8FB9-4BFD-9F13-7722419331C3}" type="pres">
      <dgm:prSet presAssocID="{08FDBE6E-EAD4-46A4-9BD8-F5FB684420E7}"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8028" r="15476" b="7"/>
          <a:stretch/>
        </a:blipFill>
      </dgm:spPr>
      <dgm:extLst>
        <a:ext uri="{E40237B7-FDA0-4F09-8148-C483321AD2D9}">
          <dgm14:cNvPr xmlns:dgm14="http://schemas.microsoft.com/office/drawing/2010/diagram" id="0" name="" descr="Hand typing on a digital tablet with mobile phone"/>
        </a:ext>
      </dgm:extLst>
    </dgm:pt>
    <dgm:pt modelId="{0D59C3DF-13FC-47EE-9AE0-63C4DCE108C1}" type="pres">
      <dgm:prSet presAssocID="{08FDBE6E-EAD4-46A4-9BD8-F5FB684420E7}" presName="Subtitle" presStyleLbl="revTx" presStyleIdx="4" presStyleCnt="6">
        <dgm:presLayoutVars>
          <dgm:chMax val="0"/>
          <dgm:bulletEnabled/>
        </dgm:presLayoutVars>
      </dgm:prSet>
      <dgm:spPr/>
    </dgm:pt>
    <dgm:pt modelId="{DE4A5D23-47F6-454E-A77F-0260F9B40CCE}" type="pres">
      <dgm:prSet presAssocID="{08FDBE6E-EAD4-46A4-9BD8-F5FB684420E7}" presName="Description" presStyleLbl="revTx" presStyleIdx="5" presStyleCnt="6">
        <dgm:presLayoutVars>
          <dgm:bulletEnabled/>
        </dgm:presLayoutVars>
      </dgm:prSet>
      <dgm:spPr/>
    </dgm:pt>
  </dgm:ptLst>
  <dgm:cxnLst>
    <dgm:cxn modelId="{53389202-1990-4043-9BF8-D88FB586699A}" type="presOf" srcId="{0A4791B9-BF77-4C04-9929-422DC5985EC7}" destId="{DE4A5D23-47F6-454E-A77F-0260F9B40CCE}" srcOrd="0" destOrd="0" presId="urn:microsoft.com/office/officeart/2024/3/layout/verticalVisualTextBlock1"/>
    <dgm:cxn modelId="{0A8D513C-2710-4BC1-871B-EF96782A3759}" type="presOf" srcId="{CE8049F7-7992-443F-8286-6AB41A281659}" destId="{3B3A27DA-903B-46AD-BCB3-0FC06720F35B}" srcOrd="0" destOrd="0" presId="urn:microsoft.com/office/officeart/2024/3/layout/verticalVisualTextBlock1"/>
    <dgm:cxn modelId="{9DA50F75-51D5-4BFF-91F5-6D16E6D17F41}" type="presOf" srcId="{B0F14262-C666-40F4-A64B-A2BAA0F91FCF}" destId="{07DE4FAB-C2A9-4930-8C4E-087C24325655}" srcOrd="0" destOrd="0" presId="urn:microsoft.com/office/officeart/2024/3/layout/verticalVisualTextBlock1"/>
    <dgm:cxn modelId="{C3942B5A-ADFB-4FA9-8801-4FF64B1C4656}" type="presOf" srcId="{0A3B627E-3857-40E0-A6D8-EBB504C5173D}" destId="{8B6922D1-0887-40CA-B7F4-B6068450CD24}" srcOrd="0" destOrd="0" presId="urn:microsoft.com/office/officeart/2024/3/layout/verticalVisualTextBlock1"/>
    <dgm:cxn modelId="{97C7D983-4471-4F84-A708-32B92D740EF7}" srcId="{04279473-FF46-4392-AF5D-05465C3AFEA2}" destId="{4BB9A788-8F3B-467C-94E9-5D249EF63426}" srcOrd="0" destOrd="0" parTransId="{04582D12-63B5-4170-BBBE-611EE5C3F953}" sibTransId="{CE8049F7-7992-443F-8286-6AB41A281659}"/>
    <dgm:cxn modelId="{C21E3F85-E123-4F54-B3F4-D2721A9BB040}" type="presOf" srcId="{4BB9A788-8F3B-467C-94E9-5D249EF63426}" destId="{DE476BBF-EF56-4159-BE84-8B0A506148C2}" srcOrd="0" destOrd="0" presId="urn:microsoft.com/office/officeart/2024/3/layout/verticalVisualTextBlock1"/>
    <dgm:cxn modelId="{E0B73789-232C-4135-A3E9-AE31CDE8C140}" srcId="{B2533C1B-3920-4C3E-9B26-D4893AC978C3}" destId="{59907E53-1BBF-420A-9570-326EA441C334}" srcOrd="0" destOrd="0" parTransId="{0D2BA322-F3D5-4E96-BF8D-0685653AD051}" sibTransId="{6D637718-302C-4908-83BD-1B900247AF8B}"/>
    <dgm:cxn modelId="{F03B3792-861B-4FC5-AA17-FD9127E52D07}" srcId="{04279473-FF46-4392-AF5D-05465C3AFEA2}" destId="{08FDBE6E-EAD4-46A4-9BD8-F5FB684420E7}" srcOrd="2" destOrd="0" parTransId="{4CE75FE2-4912-4DCB-9C60-06065E277C4C}" sibTransId="{E0F3F6C4-3B25-4A81-9B2D-0CFACF721382}"/>
    <dgm:cxn modelId="{1300B6B6-1082-4B7A-A7FC-BC9BF37426D2}" type="presOf" srcId="{04279473-FF46-4392-AF5D-05465C3AFEA2}" destId="{2A663282-3C7C-4835-B16A-6D164F8926E6}" srcOrd="0" destOrd="0" presId="urn:microsoft.com/office/officeart/2024/3/layout/verticalVisualTextBlock1"/>
    <dgm:cxn modelId="{9394BBC4-2708-4020-A194-44398675FF46}" srcId="{08FDBE6E-EAD4-46A4-9BD8-F5FB684420E7}" destId="{0A4791B9-BF77-4C04-9929-422DC5985EC7}" srcOrd="0" destOrd="0" parTransId="{6DD01819-844E-4A32-9ED7-4A6F9CF1F508}" sibTransId="{15400784-D0A6-48F5-995A-38A8B6AD48D2}"/>
    <dgm:cxn modelId="{903452CD-D275-4406-8D2F-E26D4514D18C}" type="presOf" srcId="{B2533C1B-3920-4C3E-9B26-D4893AC978C3}" destId="{1286C8F9-E6AE-4BAF-B813-CF773006AE04}" srcOrd="0" destOrd="0" presId="urn:microsoft.com/office/officeart/2024/3/layout/verticalVisualTextBlock1"/>
    <dgm:cxn modelId="{1E0217DE-0FCA-4178-A61F-DAF5F0AC5584}" srcId="{04279473-FF46-4392-AF5D-05465C3AFEA2}" destId="{B2533C1B-3920-4C3E-9B26-D4893AC978C3}" srcOrd="1" destOrd="0" parTransId="{84FA538B-1088-4409-BC39-F0D129374C96}" sibTransId="{0A3B627E-3857-40E0-A6D8-EBB504C5173D}"/>
    <dgm:cxn modelId="{28B4B6EC-7BAA-4CDE-A5AC-E43AF9BD6473}" type="presOf" srcId="{08FDBE6E-EAD4-46A4-9BD8-F5FB684420E7}" destId="{0D59C3DF-13FC-47EE-9AE0-63C4DCE108C1}" srcOrd="0" destOrd="0" presId="urn:microsoft.com/office/officeart/2024/3/layout/verticalVisualTextBlock1"/>
    <dgm:cxn modelId="{FC7B5DEF-FF65-46FA-A67A-8962A8693A23}" type="presOf" srcId="{59907E53-1BBF-420A-9570-326EA441C334}" destId="{D2901765-C913-4EDE-878E-515E4F3DBF91}" srcOrd="0" destOrd="0" presId="urn:microsoft.com/office/officeart/2024/3/layout/verticalVisualTextBlock1"/>
    <dgm:cxn modelId="{8CF394F6-E4BC-43B4-80A6-206C0F75DEB9}" srcId="{4BB9A788-8F3B-467C-94E9-5D249EF63426}" destId="{B0F14262-C666-40F4-A64B-A2BAA0F91FCF}" srcOrd="0" destOrd="0" parTransId="{4EA90139-76B1-4786-9D21-E2BE65B1203D}" sibTransId="{358027FD-3C93-4CF6-841B-90ABE66D4E63}"/>
    <dgm:cxn modelId="{5DFE650D-A96E-4133-A4E8-849E70D5713D}" type="presParOf" srcId="{2A663282-3C7C-4835-B16A-6D164F8926E6}" destId="{612EF76D-29B7-47CA-84CB-2DE653A68DE0}" srcOrd="0" destOrd="0" presId="urn:microsoft.com/office/officeart/2024/3/layout/verticalVisualTextBlock1"/>
    <dgm:cxn modelId="{34C84BC0-4CBE-4665-B68F-B392042DB312}" type="presParOf" srcId="{612EF76D-29B7-47CA-84CB-2DE653A68DE0}" destId="{4C72967D-EC35-4F0F-B4EA-24A531C883E8}" srcOrd="0" destOrd="0" presId="urn:microsoft.com/office/officeart/2024/3/layout/verticalVisualTextBlock1"/>
    <dgm:cxn modelId="{E65A602B-FCAB-42BB-A9F5-A0F8D991AE6B}" type="presParOf" srcId="{612EF76D-29B7-47CA-84CB-2DE653A68DE0}" destId="{DE476BBF-EF56-4159-BE84-8B0A506148C2}" srcOrd="1" destOrd="0" presId="urn:microsoft.com/office/officeart/2024/3/layout/verticalVisualTextBlock1"/>
    <dgm:cxn modelId="{44A9A3AC-8A86-4836-AC56-DD7ACB74528D}" type="presParOf" srcId="{612EF76D-29B7-47CA-84CB-2DE653A68DE0}" destId="{07DE4FAB-C2A9-4930-8C4E-087C24325655}" srcOrd="2" destOrd="0" presId="urn:microsoft.com/office/officeart/2024/3/layout/verticalVisualTextBlock1"/>
    <dgm:cxn modelId="{BEB4468D-C7A7-4B8B-BFE8-E7DF95DA3A0B}" type="presParOf" srcId="{2A663282-3C7C-4835-B16A-6D164F8926E6}" destId="{3B3A27DA-903B-46AD-BCB3-0FC06720F35B}" srcOrd="1" destOrd="0" presId="urn:microsoft.com/office/officeart/2024/3/layout/verticalVisualTextBlock1"/>
    <dgm:cxn modelId="{94BDE6AF-F80A-45D4-97A3-45AD01E49008}" type="presParOf" srcId="{2A663282-3C7C-4835-B16A-6D164F8926E6}" destId="{90124890-835F-49D9-A0FE-D01B88A9CF0C}" srcOrd="2" destOrd="0" presId="urn:microsoft.com/office/officeart/2024/3/layout/verticalVisualTextBlock1"/>
    <dgm:cxn modelId="{AE9EF9CF-A534-4D72-BAA5-9068CC6B9757}" type="presParOf" srcId="{90124890-835F-49D9-A0FE-D01B88A9CF0C}" destId="{F4BB23AA-2F34-4802-9245-48709D5F7BA4}" srcOrd="0" destOrd="0" presId="urn:microsoft.com/office/officeart/2024/3/layout/verticalVisualTextBlock1"/>
    <dgm:cxn modelId="{9D20B691-ADC7-4C09-8D3D-4F005459E6D3}" type="presParOf" srcId="{90124890-835F-49D9-A0FE-D01B88A9CF0C}" destId="{1286C8F9-E6AE-4BAF-B813-CF773006AE04}" srcOrd="1" destOrd="0" presId="urn:microsoft.com/office/officeart/2024/3/layout/verticalVisualTextBlock1"/>
    <dgm:cxn modelId="{77E74354-5F0D-437B-A6B0-AB07A573546E}" type="presParOf" srcId="{90124890-835F-49D9-A0FE-D01B88A9CF0C}" destId="{D2901765-C913-4EDE-878E-515E4F3DBF91}" srcOrd="2" destOrd="0" presId="urn:microsoft.com/office/officeart/2024/3/layout/verticalVisualTextBlock1"/>
    <dgm:cxn modelId="{8E1A8E42-6314-4513-97F2-B11628D0B410}" type="presParOf" srcId="{2A663282-3C7C-4835-B16A-6D164F8926E6}" destId="{8B6922D1-0887-40CA-B7F4-B6068450CD24}" srcOrd="3" destOrd="0" presId="urn:microsoft.com/office/officeart/2024/3/layout/verticalVisualTextBlock1"/>
    <dgm:cxn modelId="{E5AB39A3-1544-4BBE-8E04-ECC0E99426B6}" type="presParOf" srcId="{2A663282-3C7C-4835-B16A-6D164F8926E6}" destId="{888C5D50-FF4E-44E6-B0A1-9A73610F5F1A}" srcOrd="4" destOrd="0" presId="urn:microsoft.com/office/officeart/2024/3/layout/verticalVisualTextBlock1"/>
    <dgm:cxn modelId="{14C61B70-C934-4313-B2B1-C8D6602B04DA}" type="presParOf" srcId="{888C5D50-FF4E-44E6-B0A1-9A73610F5F1A}" destId="{4249E645-8FB9-4BFD-9F13-7722419331C3}" srcOrd="0" destOrd="0" presId="urn:microsoft.com/office/officeart/2024/3/layout/verticalVisualTextBlock1"/>
    <dgm:cxn modelId="{0CB625C4-5F26-4B4E-9C6B-DCEA621E6FE7}" type="presParOf" srcId="{888C5D50-FF4E-44E6-B0A1-9A73610F5F1A}" destId="{0D59C3DF-13FC-47EE-9AE0-63C4DCE108C1}" srcOrd="1" destOrd="0" presId="urn:microsoft.com/office/officeart/2024/3/layout/verticalVisualTextBlock1"/>
    <dgm:cxn modelId="{ED005302-D27E-4EC8-AEAE-80E7159CCDAD}" type="presParOf" srcId="{888C5D50-FF4E-44E6-B0A1-9A73610F5F1A}" destId="{DE4A5D23-47F6-454E-A77F-0260F9B40CCE}"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9A2D85-9566-4A8E-A8F3-91B23EB9433C}"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685A5CB6-1129-4337-A065-DFA6E8449344}">
      <dgm:prSet/>
      <dgm:spPr/>
      <dgm:t>
        <a:bodyPr/>
        <a:lstStyle/>
        <a:p>
          <a:pPr>
            <a:lnSpc>
              <a:spcPct val="100000"/>
            </a:lnSpc>
            <a:defRPr b="1"/>
          </a:pPr>
          <a:r>
            <a:rPr lang="en-US"/>
            <a:t>Critical Review Oversight</a:t>
          </a:r>
        </a:p>
      </dgm:t>
    </dgm:pt>
    <dgm:pt modelId="{86AE62AC-7237-47C8-A67A-4E4211F286A9}" type="parTrans" cxnId="{E0F2E180-8D9C-42C0-9BA9-3B095AD85550}">
      <dgm:prSet/>
      <dgm:spPr/>
      <dgm:t>
        <a:bodyPr/>
        <a:lstStyle/>
        <a:p>
          <a:endParaRPr lang="en-US"/>
        </a:p>
      </dgm:t>
    </dgm:pt>
    <dgm:pt modelId="{D753B702-61C0-4542-B962-1EAC90370FC7}" type="sibTrans" cxnId="{E0F2E180-8D9C-42C0-9BA9-3B095AD85550}">
      <dgm:prSet/>
      <dgm:spPr/>
      <dgm:t>
        <a:bodyPr/>
        <a:lstStyle/>
        <a:p>
          <a:pPr>
            <a:lnSpc>
              <a:spcPct val="100000"/>
            </a:lnSpc>
            <a:defRPr b="1"/>
          </a:pPr>
          <a:endParaRPr lang="en-US"/>
        </a:p>
      </dgm:t>
    </dgm:pt>
    <dgm:pt modelId="{7B01074A-0F6A-4D65-8970-63B060BE6B41}">
      <dgm:prSet/>
      <dgm:spPr/>
      <dgm:t>
        <a:bodyPr/>
        <a:lstStyle/>
        <a:p>
          <a:pPr>
            <a:lnSpc>
              <a:spcPct val="100000"/>
            </a:lnSpc>
          </a:pPr>
          <a:r>
            <a:rPr lang="en-US" dirty="0"/>
            <a:t>Procurement analyst or manager review of supplier’s responded quotes meeting the company’s requirement</a:t>
          </a:r>
        </a:p>
      </dgm:t>
    </dgm:pt>
    <dgm:pt modelId="{EA62452A-E807-4A67-B541-B3F0B7664754}" type="parTrans" cxnId="{F18B3BA7-A348-41DE-B022-D0836BFB3F03}">
      <dgm:prSet/>
      <dgm:spPr/>
      <dgm:t>
        <a:bodyPr/>
        <a:lstStyle/>
        <a:p>
          <a:endParaRPr lang="en-US"/>
        </a:p>
      </dgm:t>
    </dgm:pt>
    <dgm:pt modelId="{525BBD97-80E9-434E-81E8-6DF6FCA80EF5}" type="sibTrans" cxnId="{F18B3BA7-A348-41DE-B022-D0836BFB3F03}">
      <dgm:prSet/>
      <dgm:spPr/>
      <dgm:t>
        <a:bodyPr/>
        <a:lstStyle/>
        <a:p>
          <a:endParaRPr lang="en-US"/>
        </a:p>
      </dgm:t>
    </dgm:pt>
    <dgm:pt modelId="{89AA8A7A-FA76-4E3A-AD80-5704445E39CE}">
      <dgm:prSet/>
      <dgm:spPr/>
      <dgm:t>
        <a:bodyPr/>
        <a:lstStyle/>
        <a:p>
          <a:pPr>
            <a:lnSpc>
              <a:spcPct val="100000"/>
            </a:lnSpc>
            <a:defRPr b="1"/>
          </a:pPr>
          <a:r>
            <a:rPr lang="en-US"/>
            <a:t>Decision-Making Role</a:t>
          </a:r>
        </a:p>
      </dgm:t>
    </dgm:pt>
    <dgm:pt modelId="{4588D30D-0403-49DE-94E0-B93865CE7252}" type="parTrans" cxnId="{E1A0CC88-1121-4B63-BC6D-DEC8DFC409BE}">
      <dgm:prSet/>
      <dgm:spPr/>
      <dgm:t>
        <a:bodyPr/>
        <a:lstStyle/>
        <a:p>
          <a:endParaRPr lang="en-US"/>
        </a:p>
      </dgm:t>
    </dgm:pt>
    <dgm:pt modelId="{B87C59E2-0118-4650-9342-BF7C1B3F13D8}" type="sibTrans" cxnId="{E1A0CC88-1121-4B63-BC6D-DEC8DFC409BE}">
      <dgm:prSet/>
      <dgm:spPr/>
      <dgm:t>
        <a:bodyPr/>
        <a:lstStyle/>
        <a:p>
          <a:pPr>
            <a:lnSpc>
              <a:spcPct val="100000"/>
            </a:lnSpc>
            <a:defRPr b="1"/>
          </a:pPr>
          <a:endParaRPr lang="en-US"/>
        </a:p>
      </dgm:t>
    </dgm:pt>
    <dgm:pt modelId="{AD16BDA5-1BB1-4B63-92EA-DBF8C0CF7610}">
      <dgm:prSet/>
      <dgm:spPr/>
      <dgm:t>
        <a:bodyPr/>
        <a:lstStyle/>
        <a:p>
          <a:pPr>
            <a:lnSpc>
              <a:spcPct val="100000"/>
            </a:lnSpc>
          </a:pPr>
          <a:r>
            <a:rPr lang="en-US" dirty="0"/>
            <a:t>Procurement manager review of proposed best offer and sign-off</a:t>
          </a:r>
        </a:p>
        <a:p>
          <a:pPr>
            <a:lnSpc>
              <a:spcPct val="100000"/>
            </a:lnSpc>
          </a:pPr>
          <a:r>
            <a:rPr lang="en-US" dirty="0"/>
            <a:t>Additional management meeting to discuss the proposal and record final decision</a:t>
          </a:r>
        </a:p>
      </dgm:t>
    </dgm:pt>
    <dgm:pt modelId="{64F5EADB-A92F-404F-9E86-6E186670B5AF}" type="parTrans" cxnId="{867DCA0A-628F-4DD6-BEEC-7FBEEB94B211}">
      <dgm:prSet/>
      <dgm:spPr/>
      <dgm:t>
        <a:bodyPr/>
        <a:lstStyle/>
        <a:p>
          <a:endParaRPr lang="en-US"/>
        </a:p>
      </dgm:t>
    </dgm:pt>
    <dgm:pt modelId="{2A27977A-2FB4-4D88-801E-EB66F1E48E0E}" type="sibTrans" cxnId="{867DCA0A-628F-4DD6-BEEC-7FBEEB94B211}">
      <dgm:prSet/>
      <dgm:spPr/>
      <dgm:t>
        <a:bodyPr/>
        <a:lstStyle/>
        <a:p>
          <a:endParaRPr lang="en-US"/>
        </a:p>
      </dgm:t>
    </dgm:pt>
    <dgm:pt modelId="{2FBA7073-0A48-45B7-9922-AD91E3168ACB}">
      <dgm:prSet/>
      <dgm:spPr/>
      <dgm:t>
        <a:bodyPr/>
        <a:lstStyle/>
        <a:p>
          <a:pPr>
            <a:lnSpc>
              <a:spcPct val="100000"/>
            </a:lnSpc>
            <a:defRPr b="1"/>
          </a:pPr>
          <a:r>
            <a:rPr lang="en-US"/>
            <a:t>Quality Control Assurance</a:t>
          </a:r>
        </a:p>
      </dgm:t>
    </dgm:pt>
    <dgm:pt modelId="{0F00F2F4-8CEF-40C1-8BCD-144209C550AE}" type="parTrans" cxnId="{EEAFE16A-8C1F-445A-BEF3-FBAF5B7FA1F3}">
      <dgm:prSet/>
      <dgm:spPr/>
      <dgm:t>
        <a:bodyPr/>
        <a:lstStyle/>
        <a:p>
          <a:endParaRPr lang="en-US"/>
        </a:p>
      </dgm:t>
    </dgm:pt>
    <dgm:pt modelId="{45D424DD-9E01-4113-A23D-6F2C9AF60CA0}" type="sibTrans" cxnId="{EEAFE16A-8C1F-445A-BEF3-FBAF5B7FA1F3}">
      <dgm:prSet/>
      <dgm:spPr/>
      <dgm:t>
        <a:bodyPr/>
        <a:lstStyle/>
        <a:p>
          <a:endParaRPr lang="en-US"/>
        </a:p>
      </dgm:t>
    </dgm:pt>
    <dgm:pt modelId="{A6155069-C81E-4D2F-8F84-83EC7964076C}">
      <dgm:prSet/>
      <dgm:spPr/>
      <dgm:t>
        <a:bodyPr/>
        <a:lstStyle/>
        <a:p>
          <a:pPr>
            <a:lnSpc>
              <a:spcPct val="100000"/>
            </a:lnSpc>
          </a:pPr>
          <a:r>
            <a:rPr lang="en-US" dirty="0"/>
            <a:t>Final decision meeting minutes is reviewed by procurement manager before signed off for archiving</a:t>
          </a:r>
        </a:p>
      </dgm:t>
    </dgm:pt>
    <dgm:pt modelId="{0471DAE3-46F1-48FE-970D-F6267ACCE275}" type="parTrans" cxnId="{D4AC2A2D-E436-40A1-888E-61F5149BEFB6}">
      <dgm:prSet/>
      <dgm:spPr/>
      <dgm:t>
        <a:bodyPr/>
        <a:lstStyle/>
        <a:p>
          <a:endParaRPr lang="en-US"/>
        </a:p>
      </dgm:t>
    </dgm:pt>
    <dgm:pt modelId="{D31450A0-5ACA-499B-94F4-7233D3F37B21}" type="sibTrans" cxnId="{D4AC2A2D-E436-40A1-888E-61F5149BEFB6}">
      <dgm:prSet/>
      <dgm:spPr/>
      <dgm:t>
        <a:bodyPr/>
        <a:lstStyle/>
        <a:p>
          <a:endParaRPr lang="en-US"/>
        </a:p>
      </dgm:t>
    </dgm:pt>
    <dgm:pt modelId="{DB8667C1-4EA7-4A96-B789-4EAF9B472C2B}" type="pres">
      <dgm:prSet presAssocID="{689A2D85-9566-4A8E-A8F3-91B23EB9433C}" presName="Root" presStyleCnt="0">
        <dgm:presLayoutVars>
          <dgm:dir/>
          <dgm:resizeHandles val="exact"/>
        </dgm:presLayoutVars>
      </dgm:prSet>
      <dgm:spPr/>
    </dgm:pt>
    <dgm:pt modelId="{DC63D1BF-22E7-4C86-B3BE-BE30F979F36D}" type="pres">
      <dgm:prSet presAssocID="{685A5CB6-1129-4337-A065-DFA6E8449344}" presName="Composite" presStyleCnt="0"/>
      <dgm:spPr/>
    </dgm:pt>
    <dgm:pt modelId="{1FA29A4F-8160-4F9B-AD15-1B3575C98A4B}" type="pres">
      <dgm:prSet presAssocID="{685A5CB6-1129-4337-A065-DFA6E8449344}"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7252" r="-7" b="-7"/>
          <a:stretch/>
        </a:blipFill>
      </dgm:spPr>
      <dgm:extLst>
        <a:ext uri="{E40237B7-FDA0-4F09-8148-C483321AD2D9}">
          <dgm14:cNvPr xmlns:dgm14="http://schemas.microsoft.com/office/drawing/2010/diagram" id="0" name="" descr="Cropped shot of a young computer programmer looking through data"/>
        </a:ext>
      </dgm:extLst>
    </dgm:pt>
    <dgm:pt modelId="{FAA91DD3-E4E7-46CD-9265-6BC4E29D6060}" type="pres">
      <dgm:prSet presAssocID="{685A5CB6-1129-4337-A065-DFA6E8449344}" presName="Subtitle" presStyleLbl="revTx" presStyleIdx="0" presStyleCnt="6">
        <dgm:presLayoutVars>
          <dgm:chMax val="0"/>
          <dgm:bulletEnabled/>
        </dgm:presLayoutVars>
      </dgm:prSet>
      <dgm:spPr/>
    </dgm:pt>
    <dgm:pt modelId="{26AF7029-B780-4C5D-B797-DF0850A25D3B}" type="pres">
      <dgm:prSet presAssocID="{685A5CB6-1129-4337-A065-DFA6E8449344}" presName="Description" presStyleLbl="revTx" presStyleIdx="1" presStyleCnt="6">
        <dgm:presLayoutVars>
          <dgm:bulletEnabled/>
        </dgm:presLayoutVars>
      </dgm:prSet>
      <dgm:spPr/>
    </dgm:pt>
    <dgm:pt modelId="{71391034-D9FB-419C-87A2-E8BB29E2F5E3}" type="pres">
      <dgm:prSet presAssocID="{D753B702-61C0-4542-B962-1EAC90370FC7}" presName="sibTrans" presStyleLbl="sibTrans2D1" presStyleIdx="0" presStyleCnt="0"/>
      <dgm:spPr/>
    </dgm:pt>
    <dgm:pt modelId="{78E0FC75-30F9-49DC-AB8C-B8030A62E1A2}" type="pres">
      <dgm:prSet presAssocID="{89AA8A7A-FA76-4E3A-AD80-5704445E39CE}" presName="Composite" presStyleCnt="0"/>
      <dgm:spPr/>
    </dgm:pt>
    <dgm:pt modelId="{08AC25B5-C4DB-4988-8976-CFFA73F3989C}" type="pres">
      <dgm:prSet presAssocID="{89AA8A7A-FA76-4E3A-AD80-5704445E39CE}"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8249" r="5003" b="4"/>
          <a:stretch/>
        </a:blipFill>
      </dgm:spPr>
      <dgm:extLst>
        <a:ext uri="{E40237B7-FDA0-4F09-8148-C483321AD2D9}">
          <dgm14:cNvPr xmlns:dgm14="http://schemas.microsoft.com/office/drawing/2010/diagram" id="0" name="" descr="Cropped shot of a young computer programmer working on source code"/>
        </a:ext>
      </dgm:extLst>
    </dgm:pt>
    <dgm:pt modelId="{12048851-1759-487C-A8C6-15465C3C4BC0}" type="pres">
      <dgm:prSet presAssocID="{89AA8A7A-FA76-4E3A-AD80-5704445E39CE}" presName="Subtitle" presStyleLbl="revTx" presStyleIdx="2" presStyleCnt="6">
        <dgm:presLayoutVars>
          <dgm:chMax val="0"/>
          <dgm:bulletEnabled/>
        </dgm:presLayoutVars>
      </dgm:prSet>
      <dgm:spPr/>
    </dgm:pt>
    <dgm:pt modelId="{33E255A4-60C3-4A4F-8676-AB6C3B12016B}" type="pres">
      <dgm:prSet presAssocID="{89AA8A7A-FA76-4E3A-AD80-5704445E39CE}" presName="Description" presStyleLbl="revTx" presStyleIdx="3" presStyleCnt="6">
        <dgm:presLayoutVars>
          <dgm:bulletEnabled/>
        </dgm:presLayoutVars>
      </dgm:prSet>
      <dgm:spPr/>
    </dgm:pt>
    <dgm:pt modelId="{9EDE07E6-4BA4-4729-9FB1-4203F5CD0D9F}" type="pres">
      <dgm:prSet presAssocID="{B87C59E2-0118-4650-9342-BF7C1B3F13D8}" presName="sibTrans" presStyleLbl="sibTrans2D1" presStyleIdx="0" presStyleCnt="0"/>
      <dgm:spPr/>
    </dgm:pt>
    <dgm:pt modelId="{7777501B-6742-45D0-B42D-88F28249644C}" type="pres">
      <dgm:prSet presAssocID="{2FBA7073-0A48-45B7-9922-AD91E3168ACB}" presName="Composite" presStyleCnt="0"/>
      <dgm:spPr/>
    </dgm:pt>
    <dgm:pt modelId="{D789E9FF-3372-4000-9D83-8FAFAB09470D}" type="pres">
      <dgm:prSet presAssocID="{2FBA7073-0A48-45B7-9922-AD91E3168ACB}"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33250" r="3" b="4"/>
          <a:stretch/>
        </a:blipFill>
      </dgm:spPr>
      <dgm:extLst>
        <a:ext uri="{E40237B7-FDA0-4F09-8148-C483321AD2D9}">
          <dgm14:cNvPr xmlns:dgm14="http://schemas.microsoft.com/office/drawing/2010/diagram" id="0" name="" descr="multiple exposure human hand gesture, all logos on cargo containers removed."/>
        </a:ext>
      </dgm:extLst>
    </dgm:pt>
    <dgm:pt modelId="{AFD37460-D58D-406E-8D41-67D6B5797FA9}" type="pres">
      <dgm:prSet presAssocID="{2FBA7073-0A48-45B7-9922-AD91E3168ACB}" presName="Subtitle" presStyleLbl="revTx" presStyleIdx="4" presStyleCnt="6">
        <dgm:presLayoutVars>
          <dgm:chMax val="0"/>
          <dgm:bulletEnabled/>
        </dgm:presLayoutVars>
      </dgm:prSet>
      <dgm:spPr/>
    </dgm:pt>
    <dgm:pt modelId="{DFEC3E33-A76C-4AF6-845E-8EF79E6C05F6}" type="pres">
      <dgm:prSet presAssocID="{2FBA7073-0A48-45B7-9922-AD91E3168ACB}" presName="Description" presStyleLbl="revTx" presStyleIdx="5" presStyleCnt="6">
        <dgm:presLayoutVars>
          <dgm:bulletEnabled/>
        </dgm:presLayoutVars>
      </dgm:prSet>
      <dgm:spPr/>
    </dgm:pt>
  </dgm:ptLst>
  <dgm:cxnLst>
    <dgm:cxn modelId="{867DCA0A-628F-4DD6-BEEC-7FBEEB94B211}" srcId="{89AA8A7A-FA76-4E3A-AD80-5704445E39CE}" destId="{AD16BDA5-1BB1-4B63-92EA-DBF8C0CF7610}" srcOrd="0" destOrd="0" parTransId="{64F5EADB-A92F-404F-9E86-6E186670B5AF}" sibTransId="{2A27977A-2FB4-4D88-801E-EB66F1E48E0E}"/>
    <dgm:cxn modelId="{AB8B6A1F-43FB-4A31-8573-705B0AB78E96}" type="presOf" srcId="{689A2D85-9566-4A8E-A8F3-91B23EB9433C}" destId="{DB8667C1-4EA7-4A96-B789-4EAF9B472C2B}" srcOrd="0" destOrd="0" presId="urn:microsoft.com/office/officeart/2024/3/layout/verticalVisualTextBlock1"/>
    <dgm:cxn modelId="{84487427-48E7-4E21-9A4F-9D3311F256D3}" type="presOf" srcId="{685A5CB6-1129-4337-A065-DFA6E8449344}" destId="{FAA91DD3-E4E7-46CD-9265-6BC4E29D6060}" srcOrd="0" destOrd="0" presId="urn:microsoft.com/office/officeart/2024/3/layout/verticalVisualTextBlock1"/>
    <dgm:cxn modelId="{4121742A-6CD9-4DF1-ACFD-5366EA24F62C}" type="presOf" srcId="{A6155069-C81E-4D2F-8F84-83EC7964076C}" destId="{DFEC3E33-A76C-4AF6-845E-8EF79E6C05F6}" srcOrd="0" destOrd="0" presId="urn:microsoft.com/office/officeart/2024/3/layout/verticalVisualTextBlock1"/>
    <dgm:cxn modelId="{D4AC2A2D-E436-40A1-888E-61F5149BEFB6}" srcId="{2FBA7073-0A48-45B7-9922-AD91E3168ACB}" destId="{A6155069-C81E-4D2F-8F84-83EC7964076C}" srcOrd="0" destOrd="0" parTransId="{0471DAE3-46F1-48FE-970D-F6267ACCE275}" sibTransId="{D31450A0-5ACA-499B-94F4-7233D3F37B21}"/>
    <dgm:cxn modelId="{25B37332-5C7F-4145-9F04-ECB352D5D742}" type="presOf" srcId="{AD16BDA5-1BB1-4B63-92EA-DBF8C0CF7610}" destId="{33E255A4-60C3-4A4F-8676-AB6C3B12016B}" srcOrd="0" destOrd="0" presId="urn:microsoft.com/office/officeart/2024/3/layout/verticalVisualTextBlock1"/>
    <dgm:cxn modelId="{E6930C36-6CA7-4659-88B4-A5EED4D4B385}" type="presOf" srcId="{B87C59E2-0118-4650-9342-BF7C1B3F13D8}" destId="{9EDE07E6-4BA4-4729-9FB1-4203F5CD0D9F}" srcOrd="0" destOrd="0" presId="urn:microsoft.com/office/officeart/2024/3/layout/verticalVisualTextBlock1"/>
    <dgm:cxn modelId="{EEAFE16A-8C1F-445A-BEF3-FBAF5B7FA1F3}" srcId="{689A2D85-9566-4A8E-A8F3-91B23EB9433C}" destId="{2FBA7073-0A48-45B7-9922-AD91E3168ACB}" srcOrd="2" destOrd="0" parTransId="{0F00F2F4-8CEF-40C1-8BCD-144209C550AE}" sibTransId="{45D424DD-9E01-4113-A23D-6F2C9AF60CA0}"/>
    <dgm:cxn modelId="{E0F2E180-8D9C-42C0-9BA9-3B095AD85550}" srcId="{689A2D85-9566-4A8E-A8F3-91B23EB9433C}" destId="{685A5CB6-1129-4337-A065-DFA6E8449344}" srcOrd="0" destOrd="0" parTransId="{86AE62AC-7237-47C8-A67A-4E4211F286A9}" sibTransId="{D753B702-61C0-4542-B962-1EAC90370FC7}"/>
    <dgm:cxn modelId="{E1A0CC88-1121-4B63-BC6D-DEC8DFC409BE}" srcId="{689A2D85-9566-4A8E-A8F3-91B23EB9433C}" destId="{89AA8A7A-FA76-4E3A-AD80-5704445E39CE}" srcOrd="1" destOrd="0" parTransId="{4588D30D-0403-49DE-94E0-B93865CE7252}" sibTransId="{B87C59E2-0118-4650-9342-BF7C1B3F13D8}"/>
    <dgm:cxn modelId="{CC070492-1143-49BC-9E32-9B159CB65E73}" type="presOf" srcId="{D753B702-61C0-4542-B962-1EAC90370FC7}" destId="{71391034-D9FB-419C-87A2-E8BB29E2F5E3}" srcOrd="0" destOrd="0" presId="urn:microsoft.com/office/officeart/2024/3/layout/verticalVisualTextBlock1"/>
    <dgm:cxn modelId="{52F6B69F-4B70-4078-AFBB-14C111A8C959}" type="presOf" srcId="{7B01074A-0F6A-4D65-8970-63B060BE6B41}" destId="{26AF7029-B780-4C5D-B797-DF0850A25D3B}" srcOrd="0" destOrd="0" presId="urn:microsoft.com/office/officeart/2024/3/layout/verticalVisualTextBlock1"/>
    <dgm:cxn modelId="{F18B3BA7-A348-41DE-B022-D0836BFB3F03}" srcId="{685A5CB6-1129-4337-A065-DFA6E8449344}" destId="{7B01074A-0F6A-4D65-8970-63B060BE6B41}" srcOrd="0" destOrd="0" parTransId="{EA62452A-E807-4A67-B541-B3F0B7664754}" sibTransId="{525BBD97-80E9-434E-81E8-6DF6FCA80EF5}"/>
    <dgm:cxn modelId="{0ADDEFD6-07DE-454A-9137-7EF006B82B7A}" type="presOf" srcId="{89AA8A7A-FA76-4E3A-AD80-5704445E39CE}" destId="{12048851-1759-487C-A8C6-15465C3C4BC0}" srcOrd="0" destOrd="0" presId="urn:microsoft.com/office/officeart/2024/3/layout/verticalVisualTextBlock1"/>
    <dgm:cxn modelId="{2C94C6E5-D49D-4A0E-9581-B23DE5B7B856}" type="presOf" srcId="{2FBA7073-0A48-45B7-9922-AD91E3168ACB}" destId="{AFD37460-D58D-406E-8D41-67D6B5797FA9}" srcOrd="0" destOrd="0" presId="urn:microsoft.com/office/officeart/2024/3/layout/verticalVisualTextBlock1"/>
    <dgm:cxn modelId="{E3DDFADF-F0F0-4E7C-BF6B-E894C5B49610}" type="presParOf" srcId="{DB8667C1-4EA7-4A96-B789-4EAF9B472C2B}" destId="{DC63D1BF-22E7-4C86-B3BE-BE30F979F36D}" srcOrd="0" destOrd="0" presId="urn:microsoft.com/office/officeart/2024/3/layout/verticalVisualTextBlock1"/>
    <dgm:cxn modelId="{6655985B-9DC6-4C22-AED1-97E292C025B9}" type="presParOf" srcId="{DC63D1BF-22E7-4C86-B3BE-BE30F979F36D}" destId="{1FA29A4F-8160-4F9B-AD15-1B3575C98A4B}" srcOrd="0" destOrd="0" presId="urn:microsoft.com/office/officeart/2024/3/layout/verticalVisualTextBlock1"/>
    <dgm:cxn modelId="{91A6B2C6-2B13-4451-A2F2-3BF2307DBC20}" type="presParOf" srcId="{DC63D1BF-22E7-4C86-B3BE-BE30F979F36D}" destId="{FAA91DD3-E4E7-46CD-9265-6BC4E29D6060}" srcOrd="1" destOrd="0" presId="urn:microsoft.com/office/officeart/2024/3/layout/verticalVisualTextBlock1"/>
    <dgm:cxn modelId="{540C43C4-29AD-410A-8B77-9CE5EAC2E6AE}" type="presParOf" srcId="{DC63D1BF-22E7-4C86-B3BE-BE30F979F36D}" destId="{26AF7029-B780-4C5D-B797-DF0850A25D3B}" srcOrd="2" destOrd="0" presId="urn:microsoft.com/office/officeart/2024/3/layout/verticalVisualTextBlock1"/>
    <dgm:cxn modelId="{3D86C892-E98C-4C36-B550-320FC8B4E005}" type="presParOf" srcId="{DB8667C1-4EA7-4A96-B789-4EAF9B472C2B}" destId="{71391034-D9FB-419C-87A2-E8BB29E2F5E3}" srcOrd="1" destOrd="0" presId="urn:microsoft.com/office/officeart/2024/3/layout/verticalVisualTextBlock1"/>
    <dgm:cxn modelId="{766F01D4-9D1C-4645-A939-0ABE087576A8}" type="presParOf" srcId="{DB8667C1-4EA7-4A96-B789-4EAF9B472C2B}" destId="{78E0FC75-30F9-49DC-AB8C-B8030A62E1A2}" srcOrd="2" destOrd="0" presId="urn:microsoft.com/office/officeart/2024/3/layout/verticalVisualTextBlock1"/>
    <dgm:cxn modelId="{0C25EE03-350F-4A31-A09A-239E34A723B5}" type="presParOf" srcId="{78E0FC75-30F9-49DC-AB8C-B8030A62E1A2}" destId="{08AC25B5-C4DB-4988-8976-CFFA73F3989C}" srcOrd="0" destOrd="0" presId="urn:microsoft.com/office/officeart/2024/3/layout/verticalVisualTextBlock1"/>
    <dgm:cxn modelId="{098A1D36-7440-4F0B-9EBE-971F13D5562C}" type="presParOf" srcId="{78E0FC75-30F9-49DC-AB8C-B8030A62E1A2}" destId="{12048851-1759-487C-A8C6-15465C3C4BC0}" srcOrd="1" destOrd="0" presId="urn:microsoft.com/office/officeart/2024/3/layout/verticalVisualTextBlock1"/>
    <dgm:cxn modelId="{2E4416C9-8AEC-4E70-AFF5-5C89C4B11D4D}" type="presParOf" srcId="{78E0FC75-30F9-49DC-AB8C-B8030A62E1A2}" destId="{33E255A4-60C3-4A4F-8676-AB6C3B12016B}" srcOrd="2" destOrd="0" presId="urn:microsoft.com/office/officeart/2024/3/layout/verticalVisualTextBlock1"/>
    <dgm:cxn modelId="{7A2B8E6A-D6A1-434E-A5CE-69094221FB31}" type="presParOf" srcId="{DB8667C1-4EA7-4A96-B789-4EAF9B472C2B}" destId="{9EDE07E6-4BA4-4729-9FB1-4203F5CD0D9F}" srcOrd="3" destOrd="0" presId="urn:microsoft.com/office/officeart/2024/3/layout/verticalVisualTextBlock1"/>
    <dgm:cxn modelId="{918B2CCF-C0D8-4E35-97B6-2BB21FFFA8DE}" type="presParOf" srcId="{DB8667C1-4EA7-4A96-B789-4EAF9B472C2B}" destId="{7777501B-6742-45D0-B42D-88F28249644C}" srcOrd="4" destOrd="0" presId="urn:microsoft.com/office/officeart/2024/3/layout/verticalVisualTextBlock1"/>
    <dgm:cxn modelId="{D0DCD714-2286-4594-8386-67CDC58F7B3C}" type="presParOf" srcId="{7777501B-6742-45D0-B42D-88F28249644C}" destId="{D789E9FF-3372-4000-9D83-8FAFAB09470D}" srcOrd="0" destOrd="0" presId="urn:microsoft.com/office/officeart/2024/3/layout/verticalVisualTextBlock1"/>
    <dgm:cxn modelId="{621F8376-7B39-45AC-A91B-CCA95F20C72E}" type="presParOf" srcId="{7777501B-6742-45D0-B42D-88F28249644C}" destId="{AFD37460-D58D-406E-8D41-67D6B5797FA9}" srcOrd="1" destOrd="0" presId="urn:microsoft.com/office/officeart/2024/3/layout/verticalVisualTextBlock1"/>
    <dgm:cxn modelId="{7F9E7239-7926-4ED0-B566-43A8E23EDCDF}" type="presParOf" srcId="{7777501B-6742-45D0-B42D-88F28249644C}" destId="{DFEC3E33-A76C-4AF6-845E-8EF79E6C05F6}"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72967D-EC35-4F0F-B4EA-24A531C883E8}">
      <dsp:nvSpPr>
        <dsp:cNvPr id="0" name=""/>
        <dsp:cNvSpPr/>
      </dsp:nvSpPr>
      <dsp:spPr>
        <a:xfrm>
          <a:off x="0" y="0"/>
          <a:ext cx="1691823" cy="169182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1319" r="22433" b="3"/>
          <a:stretch/>
        </a:blipFill>
        <a:ln>
          <a:noFill/>
        </a:ln>
        <a:effectLst/>
      </dsp:spPr>
      <dsp:style>
        <a:lnRef idx="0">
          <a:scrgbClr r="0" g="0" b="0"/>
        </a:lnRef>
        <a:fillRef idx="3">
          <a:scrgbClr r="0" g="0" b="0"/>
        </a:fillRef>
        <a:effectRef idx="2">
          <a:scrgbClr r="0" g="0" b="0"/>
        </a:effectRef>
        <a:fontRef idx="minor">
          <a:schemeClr val="lt1"/>
        </a:fontRef>
      </dsp:style>
    </dsp:sp>
    <dsp:sp modelId="{DE476BBF-EF56-4159-BE84-8B0A506148C2}">
      <dsp:nvSpPr>
        <dsp:cNvPr id="0" name=""/>
        <dsp:cNvSpPr/>
      </dsp:nvSpPr>
      <dsp:spPr>
        <a:xfrm>
          <a:off x="1871823" y="0"/>
          <a:ext cx="9253208" cy="389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Automated Request for Quote Initiation and Follow-up</a:t>
          </a:r>
        </a:p>
      </dsp:txBody>
      <dsp:txXfrm>
        <a:off x="1871823" y="0"/>
        <a:ext cx="9253208" cy="389938"/>
      </dsp:txXfrm>
    </dsp:sp>
    <dsp:sp modelId="{07DE4FAB-C2A9-4930-8C4E-087C24325655}">
      <dsp:nvSpPr>
        <dsp:cNvPr id="0" name=""/>
        <dsp:cNvSpPr/>
      </dsp:nvSpPr>
      <dsp:spPr>
        <a:xfrm>
          <a:off x="1871823" y="389938"/>
          <a:ext cx="9253208" cy="1301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endParaRPr lang="en-US" sz="1400" kern="1200" dirty="0"/>
        </a:p>
      </dsp:txBody>
      <dsp:txXfrm>
        <a:off x="1871823" y="389938"/>
        <a:ext cx="9253208" cy="1301884"/>
      </dsp:txXfrm>
    </dsp:sp>
    <dsp:sp modelId="{F4BB23AA-2F34-4802-9245-48709D5F7BA4}">
      <dsp:nvSpPr>
        <dsp:cNvPr id="0" name=""/>
        <dsp:cNvSpPr/>
      </dsp:nvSpPr>
      <dsp:spPr>
        <a:xfrm>
          <a:off x="0" y="1827169"/>
          <a:ext cx="1691823" cy="169182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5217" r="9778" b="-7"/>
          <a:stretch/>
        </a:blipFill>
        <a:ln>
          <a:noFill/>
        </a:ln>
        <a:effectLst/>
      </dsp:spPr>
      <dsp:style>
        <a:lnRef idx="0">
          <a:scrgbClr r="0" g="0" b="0"/>
        </a:lnRef>
        <a:fillRef idx="3">
          <a:scrgbClr r="0" g="0" b="0"/>
        </a:fillRef>
        <a:effectRef idx="2">
          <a:scrgbClr r="0" g="0" b="0"/>
        </a:effectRef>
        <a:fontRef idx="minor">
          <a:schemeClr val="lt1"/>
        </a:fontRef>
      </dsp:style>
    </dsp:sp>
    <dsp:sp modelId="{1286C8F9-E6AE-4BAF-B813-CF773006AE04}">
      <dsp:nvSpPr>
        <dsp:cNvPr id="0" name=""/>
        <dsp:cNvSpPr/>
      </dsp:nvSpPr>
      <dsp:spPr>
        <a:xfrm>
          <a:off x="1871823" y="1827169"/>
          <a:ext cx="9253208" cy="389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Streamlined Supplier Quote Review and Best Offer Analysis</a:t>
          </a:r>
        </a:p>
      </dsp:txBody>
      <dsp:txXfrm>
        <a:off x="1871823" y="1827169"/>
        <a:ext cx="9253208" cy="389938"/>
      </dsp:txXfrm>
    </dsp:sp>
    <dsp:sp modelId="{D2901765-C913-4EDE-878E-515E4F3DBF91}">
      <dsp:nvSpPr>
        <dsp:cNvPr id="0" name=""/>
        <dsp:cNvSpPr/>
      </dsp:nvSpPr>
      <dsp:spPr>
        <a:xfrm>
          <a:off x="1871823" y="2217108"/>
          <a:ext cx="9253208" cy="1301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endParaRPr lang="en-US" sz="1400" kern="1200" dirty="0"/>
        </a:p>
      </dsp:txBody>
      <dsp:txXfrm>
        <a:off x="1871823" y="2217108"/>
        <a:ext cx="9253208" cy="1301884"/>
      </dsp:txXfrm>
    </dsp:sp>
    <dsp:sp modelId="{4249E645-8FB9-4BFD-9F13-7722419331C3}">
      <dsp:nvSpPr>
        <dsp:cNvPr id="0" name=""/>
        <dsp:cNvSpPr/>
      </dsp:nvSpPr>
      <dsp:spPr>
        <a:xfrm>
          <a:off x="0" y="3654338"/>
          <a:ext cx="1691823" cy="169182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8028" r="15476" b="7"/>
          <a:stretch/>
        </a:blipFill>
        <a:ln>
          <a:noFill/>
        </a:ln>
        <a:effectLst/>
      </dsp:spPr>
      <dsp:style>
        <a:lnRef idx="0">
          <a:scrgbClr r="0" g="0" b="0"/>
        </a:lnRef>
        <a:fillRef idx="3">
          <a:scrgbClr r="0" g="0" b="0"/>
        </a:fillRef>
        <a:effectRef idx="2">
          <a:scrgbClr r="0" g="0" b="0"/>
        </a:effectRef>
        <a:fontRef idx="minor">
          <a:schemeClr val="lt1"/>
        </a:fontRef>
      </dsp:style>
    </dsp:sp>
    <dsp:sp modelId="{0D59C3DF-13FC-47EE-9AE0-63C4DCE108C1}">
      <dsp:nvSpPr>
        <dsp:cNvPr id="0" name=""/>
        <dsp:cNvSpPr/>
      </dsp:nvSpPr>
      <dsp:spPr>
        <a:xfrm>
          <a:off x="1871823" y="3654338"/>
          <a:ext cx="9253208" cy="339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Automated Management Meeting Scheduling and Decision Archival</a:t>
          </a:r>
        </a:p>
      </dsp:txBody>
      <dsp:txXfrm>
        <a:off x="1871823" y="3654338"/>
        <a:ext cx="9253208" cy="339062"/>
      </dsp:txXfrm>
    </dsp:sp>
    <dsp:sp modelId="{DE4A5D23-47F6-454E-A77F-0260F9B40CCE}">
      <dsp:nvSpPr>
        <dsp:cNvPr id="0" name=""/>
        <dsp:cNvSpPr/>
      </dsp:nvSpPr>
      <dsp:spPr>
        <a:xfrm>
          <a:off x="1871823" y="3993401"/>
          <a:ext cx="9253208" cy="1352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endParaRPr lang="en-US" sz="1400" kern="1200" dirty="0"/>
        </a:p>
      </dsp:txBody>
      <dsp:txXfrm>
        <a:off x="1871823" y="3993401"/>
        <a:ext cx="9253208" cy="13527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29A4F-8160-4F9B-AD15-1B3575C98A4B}">
      <dsp:nvSpPr>
        <dsp:cNvPr id="0" name=""/>
        <dsp:cNvSpPr/>
      </dsp:nvSpPr>
      <dsp:spPr>
        <a:xfrm>
          <a:off x="0" y="0"/>
          <a:ext cx="1552009" cy="155200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7252" r="-7" b="-7"/>
          <a:stretch/>
        </a:blipFill>
        <a:ln>
          <a:noFill/>
        </a:ln>
        <a:effectLst/>
      </dsp:spPr>
      <dsp:style>
        <a:lnRef idx="0">
          <a:scrgbClr r="0" g="0" b="0"/>
        </a:lnRef>
        <a:fillRef idx="3">
          <a:scrgbClr r="0" g="0" b="0"/>
        </a:fillRef>
        <a:effectRef idx="2">
          <a:scrgbClr r="0" g="0" b="0"/>
        </a:effectRef>
        <a:fontRef idx="minor">
          <a:schemeClr val="lt1"/>
        </a:fontRef>
      </dsp:style>
    </dsp:sp>
    <dsp:sp modelId="{FAA91DD3-E4E7-46CD-9265-6BC4E29D6060}">
      <dsp:nvSpPr>
        <dsp:cNvPr id="0" name=""/>
        <dsp:cNvSpPr/>
      </dsp:nvSpPr>
      <dsp:spPr>
        <a:xfrm>
          <a:off x="1732009" y="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Critical Review Oversight</a:t>
          </a:r>
        </a:p>
      </dsp:txBody>
      <dsp:txXfrm>
        <a:off x="1732009" y="0"/>
        <a:ext cx="9393022" cy="380326"/>
      </dsp:txXfrm>
    </dsp:sp>
    <dsp:sp modelId="{26AF7029-B780-4C5D-B797-DF0850A25D3B}">
      <dsp:nvSpPr>
        <dsp:cNvPr id="0" name=""/>
        <dsp:cNvSpPr/>
      </dsp:nvSpPr>
      <dsp:spPr>
        <a:xfrm>
          <a:off x="1732009" y="38032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Procurement analyst or manager review of supplier’s responded quotes meeting the company’s requirement</a:t>
          </a:r>
        </a:p>
      </dsp:txBody>
      <dsp:txXfrm>
        <a:off x="1732009" y="380326"/>
        <a:ext cx="9393022" cy="1171682"/>
      </dsp:txXfrm>
    </dsp:sp>
    <dsp:sp modelId="{08AC25B5-C4DB-4988-8976-CFFA73F3989C}">
      <dsp:nvSpPr>
        <dsp:cNvPr id="0" name=""/>
        <dsp:cNvSpPr/>
      </dsp:nvSpPr>
      <dsp:spPr>
        <a:xfrm>
          <a:off x="0" y="1676170"/>
          <a:ext cx="1552009" cy="15520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8249" r="5003" b="4"/>
          <a:stretch/>
        </a:blipFill>
        <a:ln>
          <a:noFill/>
        </a:ln>
        <a:effectLst/>
      </dsp:spPr>
      <dsp:style>
        <a:lnRef idx="0">
          <a:scrgbClr r="0" g="0" b="0"/>
        </a:lnRef>
        <a:fillRef idx="3">
          <a:scrgbClr r="0" g="0" b="0"/>
        </a:fillRef>
        <a:effectRef idx="2">
          <a:scrgbClr r="0" g="0" b="0"/>
        </a:effectRef>
        <a:fontRef idx="minor">
          <a:schemeClr val="lt1"/>
        </a:fontRef>
      </dsp:style>
    </dsp:sp>
    <dsp:sp modelId="{12048851-1759-487C-A8C6-15465C3C4BC0}">
      <dsp:nvSpPr>
        <dsp:cNvPr id="0" name=""/>
        <dsp:cNvSpPr/>
      </dsp:nvSpPr>
      <dsp:spPr>
        <a:xfrm>
          <a:off x="1732009" y="167617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Decision-Making Role</a:t>
          </a:r>
        </a:p>
      </dsp:txBody>
      <dsp:txXfrm>
        <a:off x="1732009" y="1676170"/>
        <a:ext cx="9393022" cy="380326"/>
      </dsp:txXfrm>
    </dsp:sp>
    <dsp:sp modelId="{33E255A4-60C3-4A4F-8676-AB6C3B12016B}">
      <dsp:nvSpPr>
        <dsp:cNvPr id="0" name=""/>
        <dsp:cNvSpPr/>
      </dsp:nvSpPr>
      <dsp:spPr>
        <a:xfrm>
          <a:off x="1732009" y="205649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Procurement manager review of proposed best offer and sign-off</a:t>
          </a:r>
        </a:p>
        <a:p>
          <a:pPr marL="0" lvl="0" indent="0" algn="l" defTabSz="622300">
            <a:lnSpc>
              <a:spcPct val="100000"/>
            </a:lnSpc>
            <a:spcBef>
              <a:spcPct val="0"/>
            </a:spcBef>
            <a:spcAft>
              <a:spcPct val="35000"/>
            </a:spcAft>
            <a:buNone/>
          </a:pPr>
          <a:r>
            <a:rPr lang="en-US" sz="1400" kern="1200" dirty="0"/>
            <a:t>Additional management meeting to discuss the proposal and record final decision</a:t>
          </a:r>
        </a:p>
      </dsp:txBody>
      <dsp:txXfrm>
        <a:off x="1732009" y="2056496"/>
        <a:ext cx="9393022" cy="1171682"/>
      </dsp:txXfrm>
    </dsp:sp>
    <dsp:sp modelId="{D789E9FF-3372-4000-9D83-8FAFAB09470D}">
      <dsp:nvSpPr>
        <dsp:cNvPr id="0" name=""/>
        <dsp:cNvSpPr/>
      </dsp:nvSpPr>
      <dsp:spPr>
        <a:xfrm>
          <a:off x="0" y="3352340"/>
          <a:ext cx="1552009" cy="15520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33250" r="3" b="4"/>
          <a:stretch/>
        </a:blipFill>
        <a:ln>
          <a:noFill/>
        </a:ln>
        <a:effectLst/>
      </dsp:spPr>
      <dsp:style>
        <a:lnRef idx="0">
          <a:scrgbClr r="0" g="0" b="0"/>
        </a:lnRef>
        <a:fillRef idx="3">
          <a:scrgbClr r="0" g="0" b="0"/>
        </a:fillRef>
        <a:effectRef idx="2">
          <a:scrgbClr r="0" g="0" b="0"/>
        </a:effectRef>
        <a:fontRef idx="minor">
          <a:schemeClr val="lt1"/>
        </a:fontRef>
      </dsp:style>
    </dsp:sp>
    <dsp:sp modelId="{AFD37460-D58D-406E-8D41-67D6B5797FA9}">
      <dsp:nvSpPr>
        <dsp:cNvPr id="0" name=""/>
        <dsp:cNvSpPr/>
      </dsp:nvSpPr>
      <dsp:spPr>
        <a:xfrm>
          <a:off x="1732009" y="3352340"/>
          <a:ext cx="9393022" cy="380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Quality Control Assurance</a:t>
          </a:r>
        </a:p>
      </dsp:txBody>
      <dsp:txXfrm>
        <a:off x="1732009" y="3352340"/>
        <a:ext cx="9393022" cy="380326"/>
      </dsp:txXfrm>
    </dsp:sp>
    <dsp:sp modelId="{DFEC3E33-A76C-4AF6-845E-8EF79E6C05F6}">
      <dsp:nvSpPr>
        <dsp:cNvPr id="0" name=""/>
        <dsp:cNvSpPr/>
      </dsp:nvSpPr>
      <dsp:spPr>
        <a:xfrm>
          <a:off x="1732009" y="3732666"/>
          <a:ext cx="9393022" cy="117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Final decision meeting minutes is reviewed by procurement manager before signed off for archiving</a:t>
          </a:r>
        </a:p>
      </dsp:txBody>
      <dsp:txXfrm>
        <a:off x="1732009" y="3732666"/>
        <a:ext cx="9393022" cy="1171682"/>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B95284-9AEE-42A2-BCBA-21BF82BAAA12}" type="datetimeFigureOut">
              <a:rPr lang="en-US" smtClean="0"/>
              <a:t>12/29/2025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F536C5-57EB-48E0-B0AD-A47EDDA53BA2}" type="slidenum">
              <a:rPr lang="en-US" smtClean="0"/>
              <a:t>‹#›</a:t>
            </a:fld>
            <a:endParaRPr lang="en-US"/>
          </a:p>
        </p:txBody>
      </p:sp>
    </p:spTree>
    <p:extLst>
      <p:ext uri="{BB962C8B-B14F-4D97-AF65-F5344CB8AC3E}">
        <p14:creationId xmlns:p14="http://schemas.microsoft.com/office/powerpoint/2010/main" val="12912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AI-generated content may be incorrect.
---
This presentation explores the transition from the traditional manual supplier price quote process to an advanced agentic AI automation demo using N8n. We will review the current manual workflow, visualize it, introduce the automated workflow, and discuss its impact and benefits.
</a:t>
            </a:r>
          </a:p>
        </p:txBody>
      </p:sp>
      <p:sp>
        <p:nvSpPr>
          <p:cNvPr id="4" name="Slide Number Placeholder 3"/>
          <p:cNvSpPr>
            <a:spLocks noGrp="1"/>
          </p:cNvSpPr>
          <p:nvPr>
            <p:ph type="sldNum" sz="quarter" idx="5"/>
          </p:nvPr>
        </p:nvSpPr>
        <p:spPr/>
        <p:txBody>
          <a:bodyPr/>
          <a:lstStyle/>
          <a:p>
            <a:fld id="{2838B965-D9BF-4598-BFD5-470F8931011B}" type="slidenum">
              <a:rPr lang="en-US" smtClean="0"/>
              <a:t>1</a:t>
            </a:fld>
            <a:endParaRPr lang="en-US"/>
          </a:p>
        </p:txBody>
      </p:sp>
    </p:spTree>
    <p:extLst>
      <p:ext uri="{BB962C8B-B14F-4D97-AF65-F5344CB8AC3E}">
        <p14:creationId xmlns:p14="http://schemas.microsoft.com/office/powerpoint/2010/main" val="2533011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Concluding with the benefits realized from automation, this section also outlines future plans to scale and enhance the agentic AI workflows further.</a:t>
            </a:r>
          </a:p>
        </p:txBody>
      </p:sp>
      <p:sp>
        <p:nvSpPr>
          <p:cNvPr id="4" name="Slide Number Placeholder 3"/>
          <p:cNvSpPr>
            <a:spLocks noGrp="1"/>
          </p:cNvSpPr>
          <p:nvPr>
            <p:ph type="sldNum" sz="quarter" idx="5"/>
          </p:nvPr>
        </p:nvSpPr>
        <p:spPr/>
        <p:txBody>
          <a:bodyPr/>
          <a:lstStyle/>
          <a:p>
            <a:fld id="{2838B965-D9BF-4598-BFD5-470F8931011B}" type="slidenum">
              <a:rPr lang="en-US" smtClean="0"/>
              <a:t>11</a:t>
            </a:fld>
            <a:endParaRPr lang="en-US"/>
          </a:p>
        </p:txBody>
      </p:sp>
    </p:spTree>
    <p:extLst>
      <p:ext uri="{BB962C8B-B14F-4D97-AF65-F5344CB8AC3E}">
        <p14:creationId xmlns:p14="http://schemas.microsoft.com/office/powerpoint/2010/main" val="2698486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
---
Significant reductions in time spent on follow-ups and manual processing free resources for higher-value activities and improve overall productivity.
Image source: Microsoft 365 content library
</a:t>
            </a:r>
          </a:p>
        </p:txBody>
      </p:sp>
      <p:sp>
        <p:nvSpPr>
          <p:cNvPr id="4" name="Slide Number Placeholder 3"/>
          <p:cNvSpPr>
            <a:spLocks noGrp="1"/>
          </p:cNvSpPr>
          <p:nvPr>
            <p:ph type="sldNum" sz="quarter" idx="5"/>
          </p:nvPr>
        </p:nvSpPr>
        <p:spPr/>
        <p:txBody>
          <a:bodyPr/>
          <a:lstStyle/>
          <a:p>
            <a:fld id="{2838B965-D9BF-4598-BFD5-470F8931011B}" type="slidenum">
              <a:rPr lang="en-US" smtClean="0"/>
              <a:t>12</a:t>
            </a:fld>
            <a:endParaRPr lang="en-US"/>
          </a:p>
        </p:txBody>
      </p:sp>
    </p:spTree>
    <p:extLst>
      <p:ext uri="{BB962C8B-B14F-4D97-AF65-F5344CB8AC3E}">
        <p14:creationId xmlns:p14="http://schemas.microsoft.com/office/powerpoint/2010/main" val="1447713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
---
Critical human checkpoints maintain quality and oversight, ensuring that automation complements rather than replaces human expertise.
Image source: Microsoft 365 content library
</a:t>
            </a:r>
          </a:p>
        </p:txBody>
      </p:sp>
      <p:sp>
        <p:nvSpPr>
          <p:cNvPr id="4" name="Slide Number Placeholder 3"/>
          <p:cNvSpPr>
            <a:spLocks noGrp="1"/>
          </p:cNvSpPr>
          <p:nvPr>
            <p:ph type="sldNum" sz="quarter" idx="5"/>
          </p:nvPr>
        </p:nvSpPr>
        <p:spPr/>
        <p:txBody>
          <a:bodyPr/>
          <a:lstStyle/>
          <a:p>
            <a:fld id="{2838B965-D9BF-4598-BFD5-470F8931011B}" type="slidenum">
              <a:rPr lang="en-US" smtClean="0"/>
              <a:t>13</a:t>
            </a:fld>
            <a:endParaRPr lang="en-US"/>
          </a:p>
        </p:txBody>
      </p:sp>
    </p:spTree>
    <p:extLst>
      <p:ext uri="{BB962C8B-B14F-4D97-AF65-F5344CB8AC3E}">
        <p14:creationId xmlns:p14="http://schemas.microsoft.com/office/powerpoint/2010/main" val="1711842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
---
Future opportunities include expanding automation to other procurement areas and refining AI capabilities to handle more complex scenarios seamlessly.
Image source: Microsoft 365 content library
</a:t>
            </a:r>
          </a:p>
        </p:txBody>
      </p:sp>
      <p:sp>
        <p:nvSpPr>
          <p:cNvPr id="4" name="Slide Number Placeholder 3"/>
          <p:cNvSpPr>
            <a:spLocks noGrp="1"/>
          </p:cNvSpPr>
          <p:nvPr>
            <p:ph type="sldNum" sz="quarter" idx="5"/>
          </p:nvPr>
        </p:nvSpPr>
        <p:spPr/>
        <p:txBody>
          <a:bodyPr/>
          <a:lstStyle/>
          <a:p>
            <a:fld id="{2838B965-D9BF-4598-BFD5-470F8931011B}" type="slidenum">
              <a:rPr lang="en-US" smtClean="0"/>
              <a:t>14</a:t>
            </a:fld>
            <a:endParaRPr lang="en-US"/>
          </a:p>
        </p:txBody>
      </p:sp>
    </p:spTree>
    <p:extLst>
      <p:ext uri="{BB962C8B-B14F-4D97-AF65-F5344CB8AC3E}">
        <p14:creationId xmlns:p14="http://schemas.microsoft.com/office/powerpoint/2010/main" val="3918337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We will begin with an overview of the manual supplier price quote process, followed by a visualization of the current workflow and its challenges. Next, we will introduce the automated workflow powered by agentic AI, visualize this new process, and conclude with the impact, benefits, and future steps.</a:t>
            </a:r>
          </a:p>
        </p:txBody>
      </p:sp>
      <p:sp>
        <p:nvSpPr>
          <p:cNvPr id="4" name="Slide Number Placeholder 3"/>
          <p:cNvSpPr>
            <a:spLocks noGrp="1"/>
          </p:cNvSpPr>
          <p:nvPr>
            <p:ph type="sldNum" sz="quarter" idx="5"/>
          </p:nvPr>
        </p:nvSpPr>
        <p:spPr/>
        <p:txBody>
          <a:bodyPr/>
          <a:lstStyle/>
          <a:p>
            <a:fld id="{2838B965-D9BF-4598-BFD5-470F8931011B}" type="slidenum">
              <a:rPr lang="en-US" smtClean="0"/>
              <a:t>2</a:t>
            </a:fld>
            <a:endParaRPr lang="en-US"/>
          </a:p>
        </p:txBody>
      </p:sp>
    </p:spTree>
    <p:extLst>
      <p:ext uri="{BB962C8B-B14F-4D97-AF65-F5344CB8AC3E}">
        <p14:creationId xmlns:p14="http://schemas.microsoft.com/office/powerpoint/2010/main" val="3256778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7C546-8814-47DA-5F04-F3F5CD1B63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9C506C-F9B7-EAA5-4826-398FC394CEB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52032CA-F34B-E826-6CFE-AD8FB02D21E2}"/>
              </a:ext>
            </a:extLst>
          </p:cNvPr>
          <p:cNvSpPr>
            <a:spLocks noGrp="1"/>
          </p:cNvSpPr>
          <p:nvPr>
            <p:ph type="body" idx="1"/>
          </p:nvPr>
        </p:nvSpPr>
        <p:spPr/>
        <p:txBody>
          <a:bodyPr/>
          <a:lstStyle/>
          <a:p>
            <a:r>
              <a:rPr lang="en-US"/>
              <a:t>The introduction of N8n agentic AI workflows aims to automate repetitive tasks while retaining essential human oversight, streamlining the supplier price quote process.</a:t>
            </a:r>
          </a:p>
        </p:txBody>
      </p:sp>
      <p:sp>
        <p:nvSpPr>
          <p:cNvPr id="4" name="Slide Number Placeholder 3">
            <a:extLst>
              <a:ext uri="{FF2B5EF4-FFF2-40B4-BE49-F238E27FC236}">
                <a16:creationId xmlns:a16="http://schemas.microsoft.com/office/drawing/2014/main" id="{4C15CCD3-6788-0FE3-9523-7D93F516D445}"/>
              </a:ext>
            </a:extLst>
          </p:cNvPr>
          <p:cNvSpPr>
            <a:spLocks noGrp="1"/>
          </p:cNvSpPr>
          <p:nvPr>
            <p:ph type="sldNum" sz="quarter" idx="5"/>
          </p:nvPr>
        </p:nvSpPr>
        <p:spPr/>
        <p:txBody>
          <a:bodyPr/>
          <a:lstStyle/>
          <a:p>
            <a:fld id="{2838B965-D9BF-4598-BFD5-470F8931011B}" type="slidenum">
              <a:rPr lang="en-US" smtClean="0"/>
              <a:t>3</a:t>
            </a:fld>
            <a:endParaRPr lang="en-US"/>
          </a:p>
        </p:txBody>
      </p:sp>
    </p:spTree>
    <p:extLst>
      <p:ext uri="{BB962C8B-B14F-4D97-AF65-F5344CB8AC3E}">
        <p14:creationId xmlns:p14="http://schemas.microsoft.com/office/powerpoint/2010/main" val="64033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
---
A detailed flowchart breaks down each manual step, showcasing the sequence from initiation through archiving, providing clarity on the process flow and dependencies.
Image source: Microsoft 365 content library
</a:t>
            </a:r>
          </a:p>
        </p:txBody>
      </p:sp>
      <p:sp>
        <p:nvSpPr>
          <p:cNvPr id="4" name="Slide Number Placeholder 3"/>
          <p:cNvSpPr>
            <a:spLocks noGrp="1"/>
          </p:cNvSpPr>
          <p:nvPr>
            <p:ph type="sldNum" sz="quarter" idx="5"/>
          </p:nvPr>
        </p:nvSpPr>
        <p:spPr/>
        <p:txBody>
          <a:bodyPr/>
          <a:lstStyle/>
          <a:p>
            <a:fld id="{2838B965-D9BF-4598-BFD5-470F8931011B}" type="slidenum">
              <a:rPr lang="en-US" smtClean="0"/>
              <a:t>5</a:t>
            </a:fld>
            <a:endParaRPr lang="en-US"/>
          </a:p>
        </p:txBody>
      </p:sp>
    </p:spTree>
    <p:extLst>
      <p:ext uri="{BB962C8B-B14F-4D97-AF65-F5344CB8AC3E}">
        <p14:creationId xmlns:p14="http://schemas.microsoft.com/office/powerpoint/2010/main" val="1780634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
---
Pain points include delays due to chasing suppliers, manual analysis, coordination challenges for meetings, and extensive documentation efforts, all contributing to inefficiencies.
Image source: Microsoft 365 content library
</a:t>
            </a:r>
          </a:p>
        </p:txBody>
      </p:sp>
      <p:sp>
        <p:nvSpPr>
          <p:cNvPr id="4" name="Slide Number Placeholder 3"/>
          <p:cNvSpPr>
            <a:spLocks noGrp="1"/>
          </p:cNvSpPr>
          <p:nvPr>
            <p:ph type="sldNum" sz="quarter" idx="5"/>
          </p:nvPr>
        </p:nvSpPr>
        <p:spPr/>
        <p:txBody>
          <a:bodyPr/>
          <a:lstStyle/>
          <a:p>
            <a:fld id="{2838B965-D9BF-4598-BFD5-470F8931011B}" type="slidenum">
              <a:rPr lang="en-US" smtClean="0"/>
              <a:t>6</a:t>
            </a:fld>
            <a:endParaRPr lang="en-US"/>
          </a:p>
        </p:txBody>
      </p:sp>
    </p:spTree>
    <p:extLst>
      <p:ext uri="{BB962C8B-B14F-4D97-AF65-F5344CB8AC3E}">
        <p14:creationId xmlns:p14="http://schemas.microsoft.com/office/powerpoint/2010/main" val="3244469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The introduction of N8n agentic AI workflows aims to automate repetitive tasks while retaining essential human oversight, streamlining the supplier price quote process.</a:t>
            </a:r>
          </a:p>
        </p:txBody>
      </p:sp>
      <p:sp>
        <p:nvSpPr>
          <p:cNvPr id="4" name="Slide Number Placeholder 3"/>
          <p:cNvSpPr>
            <a:spLocks noGrp="1"/>
          </p:cNvSpPr>
          <p:nvPr>
            <p:ph type="sldNum" sz="quarter" idx="5"/>
          </p:nvPr>
        </p:nvSpPr>
        <p:spPr/>
        <p:txBody>
          <a:bodyPr/>
          <a:lstStyle/>
          <a:p>
            <a:fld id="{2838B965-D9BF-4598-BFD5-470F8931011B}" type="slidenum">
              <a:rPr lang="en-US" smtClean="0"/>
              <a:t>7</a:t>
            </a:fld>
            <a:endParaRPr lang="en-US"/>
          </a:p>
        </p:txBody>
      </p:sp>
    </p:spTree>
    <p:extLst>
      <p:ext uri="{BB962C8B-B14F-4D97-AF65-F5344CB8AC3E}">
        <p14:creationId xmlns:p14="http://schemas.microsoft.com/office/powerpoint/2010/main" val="3836565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
---
This flowchart illustrates the automated steps from initiating quotes to final documentation, showing streamlined interactions and reduced manual touchpoints.
Image source: Microsoft 365 content library
</a:t>
            </a:r>
          </a:p>
        </p:txBody>
      </p:sp>
      <p:sp>
        <p:nvSpPr>
          <p:cNvPr id="4" name="Slide Number Placeholder 3"/>
          <p:cNvSpPr>
            <a:spLocks noGrp="1"/>
          </p:cNvSpPr>
          <p:nvPr>
            <p:ph type="sldNum" sz="quarter" idx="5"/>
          </p:nvPr>
        </p:nvSpPr>
        <p:spPr/>
        <p:txBody>
          <a:bodyPr/>
          <a:lstStyle/>
          <a:p>
            <a:fld id="{2838B965-D9BF-4598-BFD5-470F8931011B}" type="slidenum">
              <a:rPr lang="en-US" smtClean="0"/>
              <a:t>8</a:t>
            </a:fld>
            <a:endParaRPr lang="en-US"/>
          </a:p>
        </p:txBody>
      </p:sp>
    </p:spTree>
    <p:extLst>
      <p:ext uri="{BB962C8B-B14F-4D97-AF65-F5344CB8AC3E}">
        <p14:creationId xmlns:p14="http://schemas.microsoft.com/office/powerpoint/2010/main" val="1105344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
---
The automated workflow integrates AI-driven task management, supplier communications, and data processing, improving speed and consistency while reducing manual errors.
Image source: Microsoft 365 content library
</a:t>
            </a:r>
          </a:p>
        </p:txBody>
      </p:sp>
      <p:sp>
        <p:nvSpPr>
          <p:cNvPr id="4" name="Slide Number Placeholder 3"/>
          <p:cNvSpPr>
            <a:spLocks noGrp="1"/>
          </p:cNvSpPr>
          <p:nvPr>
            <p:ph type="sldNum" sz="quarter" idx="5"/>
          </p:nvPr>
        </p:nvSpPr>
        <p:spPr/>
        <p:txBody>
          <a:bodyPr/>
          <a:lstStyle/>
          <a:p>
            <a:fld id="{2838B965-D9BF-4598-BFD5-470F8931011B}" type="slidenum">
              <a:rPr lang="en-US" smtClean="0"/>
              <a:t>9</a:t>
            </a:fld>
            <a:endParaRPr lang="en-US"/>
          </a:p>
        </p:txBody>
      </p:sp>
    </p:spTree>
    <p:extLst>
      <p:ext uri="{BB962C8B-B14F-4D97-AF65-F5344CB8AC3E}">
        <p14:creationId xmlns:p14="http://schemas.microsoft.com/office/powerpoint/2010/main" val="677571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
---
Despite automation, humans continue to oversee critical review points and decision-making, ensuring quality control and handling exceptions effectively.
Image source: Microsoft 365 content library
</a:t>
            </a:r>
          </a:p>
        </p:txBody>
      </p:sp>
      <p:sp>
        <p:nvSpPr>
          <p:cNvPr id="4" name="Slide Number Placeholder 3"/>
          <p:cNvSpPr>
            <a:spLocks noGrp="1"/>
          </p:cNvSpPr>
          <p:nvPr>
            <p:ph type="sldNum" sz="quarter" idx="5"/>
          </p:nvPr>
        </p:nvSpPr>
        <p:spPr/>
        <p:txBody>
          <a:bodyPr/>
          <a:lstStyle/>
          <a:p>
            <a:fld id="{2838B965-D9BF-4598-BFD5-470F8931011B}" type="slidenum">
              <a:rPr lang="en-US" smtClean="0"/>
              <a:t>10</a:t>
            </a:fld>
            <a:endParaRPr lang="en-US"/>
          </a:p>
        </p:txBody>
      </p:sp>
    </p:spTree>
    <p:extLst>
      <p:ext uri="{BB962C8B-B14F-4D97-AF65-F5344CB8AC3E}">
        <p14:creationId xmlns:p14="http://schemas.microsoft.com/office/powerpoint/2010/main" val="3839775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31172" y="3425399"/>
            <a:ext cx="7685140" cy="2621154"/>
          </a:xfrm>
        </p:spPr>
        <p:txBody>
          <a:bodyPr anchor="b">
            <a:noAutofit/>
          </a:bodyPr>
          <a:lstStyle>
            <a:lvl1pPr algn="l">
              <a:defRPr sz="7200">
                <a:solidFill>
                  <a:schemeClr val="bg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31172" y="415057"/>
            <a:ext cx="7685139" cy="141409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B04EF954-66B1-4168-AF40-97F3DAF43FC4}" type="datetime1">
              <a:rPr lang="en-US" smtClean="0"/>
              <a:t>12/29/2025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Created by: CodyMasterAI</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3255956430"/>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91006" y="998230"/>
            <a:ext cx="3951469" cy="1947672"/>
          </a:xfrm>
        </p:spPr>
        <p:txBody>
          <a:bodyPr anchor="b">
            <a:noAutofit/>
          </a:bodyPr>
          <a:lstStyle>
            <a:lvl1pPr>
              <a:defRPr sz="4400"/>
            </a:lvl1pPr>
          </a:lstStyle>
          <a:p>
            <a:r>
              <a:rPr lang="en-US" dirty="0"/>
              <a:t>Click to edit Master title style</a:t>
            </a:r>
          </a:p>
        </p:txBody>
      </p:sp>
      <p:sp>
        <p:nvSpPr>
          <p:cNvPr id="9" name="Picture Placeholder 3">
            <a:extLst>
              <a:ext uri="{FF2B5EF4-FFF2-40B4-BE49-F238E27FC236}">
                <a16:creationId xmlns:a16="http://schemas.microsoft.com/office/drawing/2014/main" id="{DD60ACDC-1760-F721-E270-0D2FC4872DF2}"/>
              </a:ext>
            </a:extLst>
          </p:cNvPr>
          <p:cNvSpPr>
            <a:spLocks noGrp="1"/>
          </p:cNvSpPr>
          <p:nvPr>
            <p:ph type="pic" sz="quarter" idx="15"/>
          </p:nvPr>
        </p:nvSpPr>
        <p:spPr>
          <a:xfrm>
            <a:off x="0" y="0"/>
            <a:ext cx="7002464" cy="6399152"/>
          </a:xfrm>
          <a:custGeom>
            <a:avLst/>
            <a:gdLst>
              <a:gd name="connsiteX0" fmla="*/ 0 w 7002464"/>
              <a:gd name="connsiteY0" fmla="*/ 0 h 6399152"/>
              <a:gd name="connsiteX1" fmla="*/ 7002464 w 7002464"/>
              <a:gd name="connsiteY1" fmla="*/ 0 h 6399152"/>
              <a:gd name="connsiteX2" fmla="*/ 7002464 w 7002464"/>
              <a:gd name="connsiteY2" fmla="*/ 5797156 h 6399152"/>
              <a:gd name="connsiteX3" fmla="*/ 6400468 w 7002464"/>
              <a:gd name="connsiteY3" fmla="*/ 6399152 h 6399152"/>
              <a:gd name="connsiteX4" fmla="*/ 0 w 7002464"/>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464" h="6399152">
                <a:moveTo>
                  <a:pt x="0" y="0"/>
                </a:moveTo>
                <a:lnTo>
                  <a:pt x="7002464" y="0"/>
                </a:lnTo>
                <a:lnTo>
                  <a:pt x="7002464" y="5797156"/>
                </a:lnTo>
                <a:cubicBezTo>
                  <a:pt x="7002464" y="6129629"/>
                  <a:pt x="6732941" y="6399152"/>
                  <a:pt x="6400468" y="6399152"/>
                </a:cubicBezTo>
                <a:lnTo>
                  <a:pt x="0" y="6399152"/>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691007" y="3099815"/>
            <a:ext cx="3951469" cy="3084599"/>
          </a:xfrm>
        </p:spPr>
        <p:txBody>
          <a:bodyPr>
            <a:normAutofit/>
          </a:bodyPr>
          <a:lstStyle>
            <a:lvl1pPr marL="342900" indent="-342900">
              <a:buFont typeface="+mj-lt"/>
              <a:buAutoNum type="arabicPeriod"/>
              <a:defRPr sz="1800"/>
            </a:lvl1pPr>
            <a:lvl2pPr marL="571500" indent="-342900">
              <a:buFont typeface="+mj-lt"/>
              <a:buAutoNum type="alphaLcPeriod"/>
              <a:defRPr sz="1600"/>
            </a:lvl2pPr>
            <a:lvl3pPr marL="800100" indent="-342900">
              <a:buFont typeface="+mj-lt"/>
              <a:buAutoNum type="romanLcPeriod"/>
              <a:defRPr sz="1400"/>
            </a:lvl3pPr>
            <a:lvl4pPr marL="914400" indent="-228600">
              <a:buFont typeface="+mj-lt"/>
              <a:buAutoNum type="arabicParenR"/>
              <a:defRPr sz="1200"/>
            </a:lvl4pPr>
            <a:lvl5pPr marL="1143000" indent="-228600">
              <a:buFont typeface="+mj-lt"/>
              <a:buAutoNum type="alphaLcParen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747D10D-DAA6-49BD-BCDC-42DE71F72A89}" type="datetime1">
              <a:rPr lang="en-US" smtClean="0"/>
              <a:t>12/29/2025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1311646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479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31313"/>
                </a:solidFill>
                <a:effectLst/>
                <a:uLnTx/>
                <a:uFillTx/>
                <a:latin typeface="Neue Haas Grotesk Text Pro"/>
                <a:ea typeface="+mn-ea"/>
                <a:cs typeface="+mn-cs"/>
              </a:rPr>
              <a:t>Click to edit Master text styles</a:t>
            </a:r>
          </a:p>
          <a:p>
            <a:pPr marL="4572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31313"/>
                </a:solidFill>
                <a:effectLst/>
                <a:uLnTx/>
                <a:uFillTx/>
                <a:latin typeface="Neue Haas Grotesk Text Pro"/>
                <a:ea typeface="+mn-ea"/>
                <a:cs typeface="+mn-cs"/>
              </a:rPr>
              <a:t>Second level</a:t>
            </a:r>
          </a:p>
          <a:p>
            <a:pPr marL="6858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31313"/>
                </a:solidFill>
                <a:effectLst/>
                <a:uLnTx/>
                <a:uFillTx/>
                <a:latin typeface="Neue Haas Grotesk Text Pro"/>
                <a:ea typeface="+mn-ea"/>
                <a:cs typeface="+mn-cs"/>
              </a:rPr>
              <a:t>Third level</a:t>
            </a:r>
          </a:p>
          <a:p>
            <a:pPr marL="9144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31313"/>
                </a:solidFill>
                <a:effectLst/>
                <a:uLnTx/>
                <a:uFillTx/>
                <a:latin typeface="Neue Haas Grotesk Text Pro"/>
                <a:ea typeface="+mn-ea"/>
                <a:cs typeface="+mn-cs"/>
              </a:rPr>
              <a:t>Fourth level</a:t>
            </a:r>
          </a:p>
          <a:p>
            <a:pPr marL="11430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131313"/>
                </a:solidFill>
                <a:effectLst/>
                <a:uLnTx/>
                <a:uFillTx/>
                <a:latin typeface="Neue Haas Grotesk Text Pro"/>
                <a:ea typeface="+mn-ea"/>
                <a:cs typeface="+mn-cs"/>
              </a:rPr>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99C55D-C47D-42B9-AD20-3E2CCE08596C}" type="datetime1">
              <a:rPr lang="en-US" smtClean="0"/>
              <a:t>12/29/2025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7252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1EA44AD-1FB0-4882-B380-D102D5E41B49}" type="datetime1">
              <a:rPr lang="en-US" smtClean="0"/>
              <a:t>12/29/2025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8915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21FD0E9-BB2A-40F4-9FCA-339953EA9BCB}" type="datetime1">
              <a:rPr lang="en-US" smtClean="0"/>
              <a:t>12/29/2025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206205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79"/>
            <a:ext cx="4032505" cy="3621024"/>
          </a:xfrm>
        </p:spPr>
        <p:txBody>
          <a:bodyPr anchor="t">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422392" y="640715"/>
            <a:ext cx="5968098"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82DCE86-7B4C-43EC-801D-4B957536C306}" type="datetime1">
              <a:rPr lang="en-US" smtClean="0"/>
              <a:t>12/29/2025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42086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425696" y="640080"/>
            <a:ext cx="715975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FD3FCD9-BE24-4676-9D2E-63D9ED82EDA2}" type="datetime1">
              <a:rPr lang="en-US" smtClean="0"/>
              <a:t>12/29/2025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276400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CA290A-121B-47D5-B4CD-63E70D76A5D5}" type="datetime1">
              <a:rPr lang="en-US" smtClean="0"/>
              <a:t>12/29/2025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249052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CE823DF8-AABE-3B17-254E-81CD7CA2B5BF}"/>
              </a:ext>
            </a:extLst>
          </p:cNvPr>
          <p:cNvSpPr>
            <a:spLocks noGrp="1"/>
          </p:cNvSpPr>
          <p:nvPr>
            <p:ph type="pic" sz="quarter" idx="15"/>
          </p:nvPr>
        </p:nvSpPr>
        <p:spPr>
          <a:xfrm>
            <a:off x="5737594" y="0"/>
            <a:ext cx="6454406" cy="6399152"/>
          </a:xfrm>
          <a:custGeom>
            <a:avLst/>
            <a:gdLst>
              <a:gd name="connsiteX0" fmla="*/ 0 w 6454406"/>
              <a:gd name="connsiteY0" fmla="*/ 0 h 6399152"/>
              <a:gd name="connsiteX1" fmla="*/ 6454406 w 6454406"/>
              <a:gd name="connsiteY1" fmla="*/ 0 h 6399152"/>
              <a:gd name="connsiteX2" fmla="*/ 6454406 w 6454406"/>
              <a:gd name="connsiteY2" fmla="*/ 6399152 h 6399152"/>
              <a:gd name="connsiteX3" fmla="*/ 601995 w 6454406"/>
              <a:gd name="connsiteY3" fmla="*/ 6399152 h 6399152"/>
              <a:gd name="connsiteX4" fmla="*/ 0 w 6454406"/>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6" h="6399152">
                <a:moveTo>
                  <a:pt x="0" y="0"/>
                </a:moveTo>
                <a:lnTo>
                  <a:pt x="6454406" y="0"/>
                </a:lnTo>
                <a:lnTo>
                  <a:pt x="6454406"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60A58D8-7EDF-40A6-A98C-8CBDF59A319E}" type="datetime1">
              <a:rPr lang="en-US" smtClean="0"/>
              <a:t>12/29/2025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436645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6F26914B-7405-10AB-A859-8165D7B1A93C}"/>
              </a:ext>
            </a:extLst>
          </p:cNvPr>
          <p:cNvSpPr>
            <a:spLocks noGrp="1"/>
          </p:cNvSpPr>
          <p:nvPr>
            <p:ph type="pic" sz="quarter" idx="15"/>
          </p:nvPr>
        </p:nvSpPr>
        <p:spPr>
          <a:xfrm>
            <a:off x="0" y="1"/>
            <a:ext cx="6591300" cy="6410303"/>
          </a:xfrm>
          <a:custGeom>
            <a:avLst/>
            <a:gdLst>
              <a:gd name="connsiteX0" fmla="*/ 0 w 6591300"/>
              <a:gd name="connsiteY0" fmla="*/ 0 h 6410303"/>
              <a:gd name="connsiteX1" fmla="*/ 6591300 w 6591300"/>
              <a:gd name="connsiteY1" fmla="*/ 0 h 6410303"/>
              <a:gd name="connsiteX2" fmla="*/ 6591300 w 6591300"/>
              <a:gd name="connsiteY2" fmla="*/ 5807073 h 6410303"/>
              <a:gd name="connsiteX3" fmla="*/ 5988070 w 6591300"/>
              <a:gd name="connsiteY3" fmla="*/ 6410303 h 6410303"/>
              <a:gd name="connsiteX4" fmla="*/ 0 w 6591300"/>
              <a:gd name="connsiteY4" fmla="*/ 6410303 h 6410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410303">
                <a:moveTo>
                  <a:pt x="0" y="0"/>
                </a:moveTo>
                <a:lnTo>
                  <a:pt x="6591300" y="0"/>
                </a:lnTo>
                <a:lnTo>
                  <a:pt x="6591300" y="5807073"/>
                </a:lnTo>
                <a:cubicBezTo>
                  <a:pt x="6591300" y="6140228"/>
                  <a:pt x="6321225" y="6410303"/>
                  <a:pt x="5988070" y="6410303"/>
                </a:cubicBezTo>
                <a:lnTo>
                  <a:pt x="0" y="6410303"/>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16DF7C3E-B5DF-4043-B2F9-CD94B277B81B}" type="datetime1">
              <a:rPr lang="en-US" smtClean="0"/>
              <a:t>12/29/2025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604741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58FA1BA0-D099-705F-F85E-3FBC782F7651}"/>
              </a:ext>
            </a:extLst>
          </p:cNvPr>
          <p:cNvSpPr>
            <a:spLocks noGrp="1"/>
          </p:cNvSpPr>
          <p:nvPr>
            <p:ph type="pic" sz="quarter" idx="15"/>
          </p:nvPr>
        </p:nvSpPr>
        <p:spPr>
          <a:xfrm>
            <a:off x="4502843" y="2"/>
            <a:ext cx="7689157" cy="6399151"/>
          </a:xfrm>
          <a:custGeom>
            <a:avLst/>
            <a:gdLst>
              <a:gd name="connsiteX0" fmla="*/ 0 w 7689157"/>
              <a:gd name="connsiteY0" fmla="*/ 0 h 6399151"/>
              <a:gd name="connsiteX1" fmla="*/ 7689157 w 7689157"/>
              <a:gd name="connsiteY1" fmla="*/ 0 h 6399151"/>
              <a:gd name="connsiteX2" fmla="*/ 7689157 w 7689157"/>
              <a:gd name="connsiteY2" fmla="*/ 6399151 h 6399151"/>
              <a:gd name="connsiteX3" fmla="*/ 601997 w 7689157"/>
              <a:gd name="connsiteY3" fmla="*/ 6399151 h 6399151"/>
              <a:gd name="connsiteX4" fmla="*/ 0 w 7689157"/>
              <a:gd name="connsiteY4" fmla="*/ 5797155 h 63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1">
                <a:moveTo>
                  <a:pt x="0" y="0"/>
                </a:moveTo>
                <a:lnTo>
                  <a:pt x="7689157" y="0"/>
                </a:lnTo>
                <a:lnTo>
                  <a:pt x="7689157" y="6399151"/>
                </a:lnTo>
                <a:lnTo>
                  <a:pt x="601997" y="6399151"/>
                </a:lnTo>
                <a:cubicBezTo>
                  <a:pt x="269523" y="6399151"/>
                  <a:pt x="0" y="6129628"/>
                  <a:pt x="0" y="5797155"/>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84F04B89-F088-43E2-8F95-5A2E5E9F612E}" type="datetime1">
              <a:rPr lang="en-US" smtClean="0"/>
              <a:t>12/29/2025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13902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26233410-150A-4A72-BF63-6D3ACBC30148}" type="datetime1">
              <a:rPr lang="en-US" smtClean="0"/>
              <a:t>12/29/2025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dirty="0"/>
              <a:t>Created by: CodyMasterAI</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15445945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F44EE1A0-D83B-FE6C-4495-F55C5070D5D1}"/>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A0FCFF8D-E3E3-4D6C-85D1-1D24204FD961}" type="datetime1">
              <a:rPr lang="en-US" smtClean="0"/>
              <a:t>12/29/2025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882037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0696DEB7-ADC8-3E90-7A63-F11D6535D0E4}"/>
              </a:ext>
            </a:extLst>
          </p:cNvPr>
          <p:cNvSpPr>
            <a:spLocks noGrp="1"/>
          </p:cNvSpPr>
          <p:nvPr>
            <p:ph type="pic" sz="quarter" idx="15"/>
          </p:nvPr>
        </p:nvSpPr>
        <p:spPr>
          <a:xfrm>
            <a:off x="0" y="0"/>
            <a:ext cx="11750040" cy="3806246"/>
          </a:xfrm>
          <a:custGeom>
            <a:avLst/>
            <a:gdLst>
              <a:gd name="connsiteX0" fmla="*/ 0 w 11733150"/>
              <a:gd name="connsiteY0" fmla="*/ 0 h 3806246"/>
              <a:gd name="connsiteX1" fmla="*/ 11733150 w 11733150"/>
              <a:gd name="connsiteY1" fmla="*/ 0 h 3806246"/>
              <a:gd name="connsiteX2" fmla="*/ 11733150 w 11733150"/>
              <a:gd name="connsiteY2" fmla="*/ 3204250 h 3806246"/>
              <a:gd name="connsiteX3" fmla="*/ 11131154 w 11733150"/>
              <a:gd name="connsiteY3" fmla="*/ 3806246 h 3806246"/>
              <a:gd name="connsiteX4" fmla="*/ 0 w 11733150"/>
              <a:gd name="connsiteY4" fmla="*/ 3806246 h 380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3806246">
                <a:moveTo>
                  <a:pt x="0" y="0"/>
                </a:moveTo>
                <a:lnTo>
                  <a:pt x="11733150" y="0"/>
                </a:lnTo>
                <a:lnTo>
                  <a:pt x="11733150" y="3204250"/>
                </a:lnTo>
                <a:cubicBezTo>
                  <a:pt x="11733150" y="3536723"/>
                  <a:pt x="11463627" y="3806246"/>
                  <a:pt x="11131154" y="3806246"/>
                </a:cubicBezTo>
                <a:lnTo>
                  <a:pt x="0" y="380624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479AD81-0F74-4052-9D15-1FCBE10FF531}" type="datetime1">
              <a:rPr lang="en-US" smtClean="0"/>
              <a:t>12/29/2025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412334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20558516-7088-BB33-D6DC-15ED4C60CBAF}"/>
              </a:ext>
            </a:extLst>
          </p:cNvPr>
          <p:cNvSpPr>
            <a:spLocks noGrp="1"/>
          </p:cNvSpPr>
          <p:nvPr>
            <p:ph type="pic" sz="quarter" idx="15"/>
          </p:nvPr>
        </p:nvSpPr>
        <p:spPr>
          <a:xfrm>
            <a:off x="441960" y="3067414"/>
            <a:ext cx="11750040" cy="3790586"/>
          </a:xfrm>
          <a:custGeom>
            <a:avLst/>
            <a:gdLst>
              <a:gd name="connsiteX0" fmla="*/ 603695 w 11750040"/>
              <a:gd name="connsiteY0" fmla="*/ 0 h 3790586"/>
              <a:gd name="connsiteX1" fmla="*/ 11750040 w 11750040"/>
              <a:gd name="connsiteY1" fmla="*/ 0 h 3790586"/>
              <a:gd name="connsiteX2" fmla="*/ 11750040 w 11750040"/>
              <a:gd name="connsiteY2" fmla="*/ 3790586 h 3790586"/>
              <a:gd name="connsiteX3" fmla="*/ 0 w 11750040"/>
              <a:gd name="connsiteY3" fmla="*/ 3790586 h 3790586"/>
              <a:gd name="connsiteX4" fmla="*/ 0 w 11750040"/>
              <a:gd name="connsiteY4" fmla="*/ 603695 h 3790586"/>
              <a:gd name="connsiteX5" fmla="*/ 603695 w 11750040"/>
              <a:gd name="connsiteY5" fmla="*/ 0 h 37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0040" h="3790586">
                <a:moveTo>
                  <a:pt x="603695" y="0"/>
                </a:moveTo>
                <a:lnTo>
                  <a:pt x="11750040" y="0"/>
                </a:lnTo>
                <a:lnTo>
                  <a:pt x="11750040" y="3790586"/>
                </a:lnTo>
                <a:lnTo>
                  <a:pt x="0" y="3790586"/>
                </a:lnTo>
                <a:lnTo>
                  <a:pt x="0" y="603695"/>
                </a:lnTo>
                <a:cubicBezTo>
                  <a:pt x="0" y="270283"/>
                  <a:pt x="270283" y="0"/>
                  <a:pt x="603695" y="0"/>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40460"/>
            <a:ext cx="3494314" cy="338328"/>
          </a:xfrm>
        </p:spPr>
        <p:txBody>
          <a:bodyPr/>
          <a:lstStyle/>
          <a:p>
            <a:fld id="{58567813-D47B-4BA9-A366-45E7794B6608}" type="datetime1">
              <a:rPr lang="en-US" smtClean="0"/>
              <a:t>12/29/2025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40460"/>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40460"/>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280970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8073E866-A871-62F7-1E54-F2A44278F834}"/>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285750" indent="-285750">
              <a:buFont typeface="Arial" panose="020B0604020202020204" pitchFamily="34" charset="0"/>
              <a:buChar char="•"/>
              <a:defRPr sz="1600"/>
            </a:lvl1pPr>
            <a:lvl2pPr marL="514350" indent="-285750">
              <a:buFont typeface="Arial" panose="020B0604020202020204" pitchFamily="34" charset="0"/>
              <a:buChar char="•"/>
              <a:defRPr sz="1400"/>
            </a:lvl2pPr>
            <a:lvl3pPr marL="628650" indent="-171450">
              <a:buFont typeface="Arial" panose="020B0604020202020204" pitchFamily="34" charset="0"/>
              <a:buChar char="•"/>
              <a:defRPr sz="1200"/>
            </a:lvl3pPr>
            <a:lvl4pPr marL="857250" indent="-171450">
              <a:buFont typeface="Arial" panose="020B0604020202020204" pitchFamily="34" charset="0"/>
              <a:buChar char="•"/>
              <a:defRPr sz="1100"/>
            </a:lvl4pPr>
            <a:lvl5pPr marL="1085850" indent="-171450">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3C75A4F-7395-44C0-9A76-83F0F6EA512A}" type="datetime1">
              <a:rPr lang="en-US" smtClean="0"/>
              <a:t>12/29/2025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948252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111854"/>
            <a:ext cx="3945468" cy="138988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584372" y="5111854"/>
            <a:ext cx="6168356" cy="1389888"/>
          </a:xfr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815B30A2-D0D1-DED2-1133-A673CEA16AE9}"/>
              </a:ext>
            </a:extLst>
          </p:cNvPr>
          <p:cNvSpPr>
            <a:spLocks noGrp="1"/>
          </p:cNvSpPr>
          <p:nvPr>
            <p:ph type="pic" sz="quarter" idx="15"/>
          </p:nvPr>
        </p:nvSpPr>
        <p:spPr>
          <a:xfrm>
            <a:off x="0" y="0"/>
            <a:ext cx="11750040" cy="4724868"/>
          </a:xfrm>
          <a:custGeom>
            <a:avLst/>
            <a:gdLst>
              <a:gd name="connsiteX0" fmla="*/ 0 w 11750040"/>
              <a:gd name="connsiteY0" fmla="*/ 0 h 4724868"/>
              <a:gd name="connsiteX1" fmla="*/ 11750040 w 11750040"/>
              <a:gd name="connsiteY1" fmla="*/ 0 h 4724868"/>
              <a:gd name="connsiteX2" fmla="*/ 11750040 w 11750040"/>
              <a:gd name="connsiteY2" fmla="*/ 4122872 h 4724868"/>
              <a:gd name="connsiteX3" fmla="*/ 11148044 w 11750040"/>
              <a:gd name="connsiteY3" fmla="*/ 4724868 h 4724868"/>
              <a:gd name="connsiteX4" fmla="*/ 0 w 11750040"/>
              <a:gd name="connsiteY4" fmla="*/ 4724868 h 4724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040" h="4724868">
                <a:moveTo>
                  <a:pt x="0" y="0"/>
                </a:moveTo>
                <a:lnTo>
                  <a:pt x="11750040" y="0"/>
                </a:lnTo>
                <a:lnTo>
                  <a:pt x="11750040" y="4122872"/>
                </a:lnTo>
                <a:cubicBezTo>
                  <a:pt x="11750040" y="4455345"/>
                  <a:pt x="11480517" y="4724868"/>
                  <a:pt x="11148044" y="4724868"/>
                </a:cubicBezTo>
                <a:lnTo>
                  <a:pt x="0" y="4724868"/>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B2EEDCC-520A-464B-900A-5F7E0E1FFC43}" type="datetime1">
              <a:rPr lang="en-US" smtClean="0"/>
              <a:t>12/29/2025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041000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C1AB8ED2-AD91-CB22-5624-BD41AB32529E}"/>
              </a:ext>
            </a:extLst>
          </p:cNvPr>
          <p:cNvSpPr>
            <a:spLocks noGrp="1"/>
          </p:cNvSpPr>
          <p:nvPr>
            <p:ph type="pic" sz="quarter" idx="15"/>
          </p:nvPr>
        </p:nvSpPr>
        <p:spPr>
          <a:xfrm>
            <a:off x="0" y="0"/>
            <a:ext cx="4844052" cy="6399152"/>
          </a:xfrm>
          <a:custGeom>
            <a:avLst/>
            <a:gdLst>
              <a:gd name="connsiteX0" fmla="*/ 0 w 4844052"/>
              <a:gd name="connsiteY0" fmla="*/ 0 h 6399152"/>
              <a:gd name="connsiteX1" fmla="*/ 4844052 w 4844052"/>
              <a:gd name="connsiteY1" fmla="*/ 0 h 6399152"/>
              <a:gd name="connsiteX2" fmla="*/ 4844052 w 4844052"/>
              <a:gd name="connsiteY2" fmla="*/ 5795922 h 6399152"/>
              <a:gd name="connsiteX3" fmla="*/ 4240822 w 4844052"/>
              <a:gd name="connsiteY3" fmla="*/ 6399152 h 6399152"/>
              <a:gd name="connsiteX4" fmla="*/ 0 w 4844052"/>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052" h="6399152">
                <a:moveTo>
                  <a:pt x="0" y="0"/>
                </a:moveTo>
                <a:lnTo>
                  <a:pt x="4844052" y="0"/>
                </a:lnTo>
                <a:lnTo>
                  <a:pt x="4844052" y="5795922"/>
                </a:lnTo>
                <a:cubicBezTo>
                  <a:pt x="4844052" y="6129077"/>
                  <a:pt x="4573977" y="6399152"/>
                  <a:pt x="4240822"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6C1D43-E95A-44CE-BF39-AC264176BC74}" type="datetime1">
              <a:rPr lang="en-US" smtClean="0"/>
              <a:t>12/29/2025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186083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D436AA50-FCF9-9A32-68F8-A124C794908D}"/>
              </a:ext>
            </a:extLst>
          </p:cNvPr>
          <p:cNvSpPr>
            <a:spLocks noGrp="1"/>
          </p:cNvSpPr>
          <p:nvPr>
            <p:ph type="pic" sz="quarter" idx="15"/>
          </p:nvPr>
        </p:nvSpPr>
        <p:spPr>
          <a:xfrm>
            <a:off x="7353304" y="0"/>
            <a:ext cx="4838696" cy="6399152"/>
          </a:xfrm>
          <a:custGeom>
            <a:avLst/>
            <a:gdLst>
              <a:gd name="connsiteX0" fmla="*/ 0 w 4838696"/>
              <a:gd name="connsiteY0" fmla="*/ 0 h 6399152"/>
              <a:gd name="connsiteX1" fmla="*/ 4838696 w 4838696"/>
              <a:gd name="connsiteY1" fmla="*/ 0 h 6399152"/>
              <a:gd name="connsiteX2" fmla="*/ 4838696 w 4838696"/>
              <a:gd name="connsiteY2" fmla="*/ 6399152 h 6399152"/>
              <a:gd name="connsiteX3" fmla="*/ 603230 w 4838696"/>
              <a:gd name="connsiteY3" fmla="*/ 6399152 h 6399152"/>
              <a:gd name="connsiteX4" fmla="*/ 0 w 4838696"/>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696" h="6399152">
                <a:moveTo>
                  <a:pt x="0" y="0"/>
                </a:moveTo>
                <a:lnTo>
                  <a:pt x="4838696" y="0"/>
                </a:lnTo>
                <a:lnTo>
                  <a:pt x="4838696"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F84395D-714C-468A-B505-16E3BDC41D6C}" type="datetime1">
              <a:rPr lang="en-US" smtClean="0"/>
              <a:t>12/29/2025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112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11" name="Picture Placeholder 9">
            <a:extLst>
              <a:ext uri="{FF2B5EF4-FFF2-40B4-BE49-F238E27FC236}">
                <a16:creationId xmlns:a16="http://schemas.microsoft.com/office/drawing/2014/main" id="{6B8A8E1B-B99E-8C69-154E-2FAADB07D510}"/>
              </a:ext>
            </a:extLst>
          </p:cNvPr>
          <p:cNvSpPr>
            <a:spLocks noGrp="1"/>
          </p:cNvSpPr>
          <p:nvPr>
            <p:ph type="pic" sz="quarter" idx="15"/>
          </p:nvPr>
        </p:nvSpPr>
        <p:spPr>
          <a:xfrm>
            <a:off x="0" y="0"/>
            <a:ext cx="6591300" cy="6399152"/>
          </a:xfrm>
          <a:custGeom>
            <a:avLst/>
            <a:gdLst>
              <a:gd name="connsiteX0" fmla="*/ 0 w 6591300"/>
              <a:gd name="connsiteY0" fmla="*/ 0 h 6399152"/>
              <a:gd name="connsiteX1" fmla="*/ 6591300 w 6591300"/>
              <a:gd name="connsiteY1" fmla="*/ 0 h 6399152"/>
              <a:gd name="connsiteX2" fmla="*/ 6591300 w 6591300"/>
              <a:gd name="connsiteY2" fmla="*/ 5797156 h 6399152"/>
              <a:gd name="connsiteX3" fmla="*/ 5989304 w 6591300"/>
              <a:gd name="connsiteY3" fmla="*/ 6399152 h 6399152"/>
              <a:gd name="connsiteX4" fmla="*/ 0 w 6591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399152">
                <a:moveTo>
                  <a:pt x="0" y="0"/>
                </a:moveTo>
                <a:lnTo>
                  <a:pt x="6591300" y="0"/>
                </a:lnTo>
                <a:lnTo>
                  <a:pt x="6591300" y="5797156"/>
                </a:lnTo>
                <a:cubicBezTo>
                  <a:pt x="6591300" y="6129629"/>
                  <a:pt x="6321777" y="6399152"/>
                  <a:pt x="5989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009D615-5030-44BE-B1E7-FCAF557FFC34}" type="datetime1">
              <a:rPr lang="en-US" smtClean="0"/>
              <a:t>12/29/2025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926761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BD82EEA-7278-1A73-C95C-473F75B54048}"/>
              </a:ext>
            </a:extLst>
          </p:cNvPr>
          <p:cNvSpPr>
            <a:spLocks noGrp="1"/>
          </p:cNvSpPr>
          <p:nvPr>
            <p:ph type="pic" sz="quarter" idx="15"/>
          </p:nvPr>
        </p:nvSpPr>
        <p:spPr>
          <a:xfrm>
            <a:off x="5737593" y="0"/>
            <a:ext cx="6454407" cy="6399152"/>
          </a:xfrm>
          <a:custGeom>
            <a:avLst/>
            <a:gdLst>
              <a:gd name="connsiteX0" fmla="*/ 0 w 6454407"/>
              <a:gd name="connsiteY0" fmla="*/ 0 h 6399152"/>
              <a:gd name="connsiteX1" fmla="*/ 6454407 w 6454407"/>
              <a:gd name="connsiteY1" fmla="*/ 0 h 6399152"/>
              <a:gd name="connsiteX2" fmla="*/ 6454407 w 6454407"/>
              <a:gd name="connsiteY2" fmla="*/ 6399152 h 6399152"/>
              <a:gd name="connsiteX3" fmla="*/ 601996 w 6454407"/>
              <a:gd name="connsiteY3" fmla="*/ 6399152 h 6399152"/>
              <a:gd name="connsiteX4" fmla="*/ 0 w 6454407"/>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7" h="6399152">
                <a:moveTo>
                  <a:pt x="0" y="0"/>
                </a:moveTo>
                <a:lnTo>
                  <a:pt x="6454407" y="0"/>
                </a:lnTo>
                <a:lnTo>
                  <a:pt x="6454407"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65D8DDD-BB5E-4F5B-81F2-5E5F98B403C0}" type="datetime1">
              <a:rPr lang="en-US" smtClean="0"/>
              <a:t>12/29/2025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72917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a:t>Click to edit Master title style</a:t>
            </a:r>
          </a:p>
        </p:txBody>
      </p:sp>
      <p:sp>
        <p:nvSpPr>
          <p:cNvPr id="9" name="Picture Placeholder 8">
            <a:extLst>
              <a:ext uri="{FF2B5EF4-FFF2-40B4-BE49-F238E27FC236}">
                <a16:creationId xmlns:a16="http://schemas.microsoft.com/office/drawing/2014/main" id="{19C22D85-D675-737B-9F54-B9D7FC819199}"/>
              </a:ext>
            </a:extLst>
          </p:cNvPr>
          <p:cNvSpPr>
            <a:spLocks noGrp="1"/>
          </p:cNvSpPr>
          <p:nvPr>
            <p:ph type="pic" sz="quarter" idx="15"/>
          </p:nvPr>
        </p:nvSpPr>
        <p:spPr>
          <a:xfrm>
            <a:off x="0" y="1828800"/>
            <a:ext cx="6707699" cy="5029200"/>
          </a:xfrm>
          <a:custGeom>
            <a:avLst/>
            <a:gdLst>
              <a:gd name="connsiteX0" fmla="*/ 0 w 6707699"/>
              <a:gd name="connsiteY0" fmla="*/ 0 h 5029200"/>
              <a:gd name="connsiteX1" fmla="*/ 6129259 w 6707699"/>
              <a:gd name="connsiteY1" fmla="*/ 0 h 5029200"/>
              <a:gd name="connsiteX2" fmla="*/ 6707699 w 6707699"/>
              <a:gd name="connsiteY2" fmla="*/ 578440 h 5029200"/>
              <a:gd name="connsiteX3" fmla="*/ 6707699 w 6707699"/>
              <a:gd name="connsiteY3" fmla="*/ 5029200 h 5029200"/>
              <a:gd name="connsiteX4" fmla="*/ 0 w 6707699"/>
              <a:gd name="connsiteY4" fmla="*/ 5029200 h 502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7699" h="5029200">
                <a:moveTo>
                  <a:pt x="0" y="0"/>
                </a:moveTo>
                <a:lnTo>
                  <a:pt x="6129259" y="0"/>
                </a:lnTo>
                <a:cubicBezTo>
                  <a:pt x="6448723" y="0"/>
                  <a:pt x="6707699" y="258976"/>
                  <a:pt x="6707699" y="578440"/>
                </a:cubicBezTo>
                <a:lnTo>
                  <a:pt x="6707699" y="5029200"/>
                </a:lnTo>
                <a:lnTo>
                  <a:pt x="0" y="5029200"/>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89302" y="1828800"/>
            <a:ext cx="4196146" cy="4503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389302" y="6492240"/>
            <a:ext cx="1280160" cy="338328"/>
          </a:xfrm>
        </p:spPr>
        <p:txBody>
          <a:bodyPr/>
          <a:lstStyle/>
          <a:p>
            <a:fld id="{083588C5-4E32-4E6E-80AB-32A6125C957F}" type="datetime1">
              <a:rPr lang="en-US" smtClean="0"/>
              <a:t>12/29/2025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9462" y="6492240"/>
            <a:ext cx="2888554"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2430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91AF1D09-6B76-4716-AD3D-9F53166D3BF5}" type="datetime1">
              <a:rPr lang="en-US" smtClean="0"/>
              <a:t>12/29/2025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dirty="0"/>
              <a:t>Created by: CodyMasterAI</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26789098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1B32E518-8213-A79A-7E36-BA4D782F8ED4}"/>
              </a:ext>
            </a:extLst>
          </p:cNvPr>
          <p:cNvSpPr>
            <a:spLocks noGrp="1"/>
          </p:cNvSpPr>
          <p:nvPr>
            <p:ph type="pic" sz="quarter" idx="15"/>
          </p:nvPr>
        </p:nvSpPr>
        <p:spPr>
          <a:xfrm>
            <a:off x="0" y="0"/>
            <a:ext cx="4147926" cy="6399152"/>
          </a:xfrm>
          <a:custGeom>
            <a:avLst/>
            <a:gdLst>
              <a:gd name="connsiteX0" fmla="*/ 0 w 4147926"/>
              <a:gd name="connsiteY0" fmla="*/ 0 h 6399152"/>
              <a:gd name="connsiteX1" fmla="*/ 4147926 w 4147926"/>
              <a:gd name="connsiteY1" fmla="*/ 0 h 6399152"/>
              <a:gd name="connsiteX2" fmla="*/ 4147926 w 4147926"/>
              <a:gd name="connsiteY2" fmla="*/ 5795922 h 6399152"/>
              <a:gd name="connsiteX3" fmla="*/ 3544696 w 4147926"/>
              <a:gd name="connsiteY3" fmla="*/ 6399152 h 6399152"/>
              <a:gd name="connsiteX4" fmla="*/ 0 w 4147926"/>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926" h="6399152">
                <a:moveTo>
                  <a:pt x="0" y="0"/>
                </a:moveTo>
                <a:lnTo>
                  <a:pt x="4147926" y="0"/>
                </a:lnTo>
                <a:lnTo>
                  <a:pt x="4147926" y="5795922"/>
                </a:lnTo>
                <a:cubicBezTo>
                  <a:pt x="4147926" y="6129077"/>
                  <a:pt x="3877851" y="6399152"/>
                  <a:pt x="3544696"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37EAFE-6A88-4B1F-9ABC-CA3CFB830DD6}" type="datetime1">
              <a:rPr lang="en-US" smtClean="0"/>
              <a:t>12/29/2025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863004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2444857-0BC3-ACAE-DBB1-5D530AA35ED8}"/>
              </a:ext>
            </a:extLst>
          </p:cNvPr>
          <p:cNvSpPr>
            <a:spLocks noGrp="1"/>
          </p:cNvSpPr>
          <p:nvPr>
            <p:ph type="pic" sz="quarter" idx="15"/>
          </p:nvPr>
        </p:nvSpPr>
        <p:spPr>
          <a:xfrm>
            <a:off x="8046768" y="0"/>
            <a:ext cx="4145232" cy="6399152"/>
          </a:xfrm>
          <a:custGeom>
            <a:avLst/>
            <a:gdLst>
              <a:gd name="connsiteX0" fmla="*/ 0 w 4145232"/>
              <a:gd name="connsiteY0" fmla="*/ 0 h 6399152"/>
              <a:gd name="connsiteX1" fmla="*/ 4145232 w 4145232"/>
              <a:gd name="connsiteY1" fmla="*/ 0 h 6399152"/>
              <a:gd name="connsiteX2" fmla="*/ 4145232 w 4145232"/>
              <a:gd name="connsiteY2" fmla="*/ 6399152 h 6399152"/>
              <a:gd name="connsiteX3" fmla="*/ 603230 w 4145232"/>
              <a:gd name="connsiteY3" fmla="*/ 6399152 h 6399152"/>
              <a:gd name="connsiteX4" fmla="*/ 0 w 4145232"/>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232" h="6399152">
                <a:moveTo>
                  <a:pt x="0" y="0"/>
                </a:moveTo>
                <a:lnTo>
                  <a:pt x="4145232" y="0"/>
                </a:lnTo>
                <a:lnTo>
                  <a:pt x="4145232"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F70683-5F2F-44F3-8B59-45258C4FD45A}" type="datetime1">
              <a:rPr lang="en-US" smtClean="0"/>
              <a:t>12/29/2025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1106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11" name="Picture Placeholder 8">
            <a:extLst>
              <a:ext uri="{FF2B5EF4-FFF2-40B4-BE49-F238E27FC236}">
                <a16:creationId xmlns:a16="http://schemas.microsoft.com/office/drawing/2014/main" id="{C202BC3A-8633-9F03-1586-99447DA1CFF3}"/>
              </a:ext>
            </a:extLst>
          </p:cNvPr>
          <p:cNvSpPr>
            <a:spLocks noGrp="1"/>
          </p:cNvSpPr>
          <p:nvPr>
            <p:ph type="pic" sz="quarter" idx="15"/>
          </p:nvPr>
        </p:nvSpPr>
        <p:spPr>
          <a:xfrm>
            <a:off x="0" y="2293496"/>
            <a:ext cx="5285232" cy="4564504"/>
          </a:xfrm>
          <a:custGeom>
            <a:avLst/>
            <a:gdLst>
              <a:gd name="connsiteX0" fmla="*/ 0 w 5285232"/>
              <a:gd name="connsiteY0" fmla="*/ 0 h 4564504"/>
              <a:gd name="connsiteX1" fmla="*/ 4706792 w 5285232"/>
              <a:gd name="connsiteY1" fmla="*/ 0 h 4564504"/>
              <a:gd name="connsiteX2" fmla="*/ 5285232 w 5285232"/>
              <a:gd name="connsiteY2" fmla="*/ 578440 h 4564504"/>
              <a:gd name="connsiteX3" fmla="*/ 5285232 w 5285232"/>
              <a:gd name="connsiteY3" fmla="*/ 4564504 h 4564504"/>
              <a:gd name="connsiteX4" fmla="*/ 0 w 5285232"/>
              <a:gd name="connsiteY4" fmla="*/ 4564504 h 456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232" h="4564504">
                <a:moveTo>
                  <a:pt x="0" y="0"/>
                </a:moveTo>
                <a:lnTo>
                  <a:pt x="4706792" y="0"/>
                </a:lnTo>
                <a:cubicBezTo>
                  <a:pt x="5026256" y="0"/>
                  <a:pt x="5285232" y="258976"/>
                  <a:pt x="5285232" y="578440"/>
                </a:cubicBezTo>
                <a:lnTo>
                  <a:pt x="5285232" y="4564504"/>
                </a:lnTo>
                <a:lnTo>
                  <a:pt x="0" y="45645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096000" y="6492240"/>
            <a:ext cx="2651760" cy="338328"/>
          </a:xfrm>
        </p:spPr>
        <p:txBody>
          <a:bodyPr/>
          <a:lstStyle/>
          <a:p>
            <a:fld id="{813EDC87-0EBE-4D2E-8804-E5F0EDA0B797}" type="datetime1">
              <a:rPr lang="en-US" smtClean="0"/>
              <a:t>12/29/2025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428027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0" name="Picture Placeholder 8">
            <a:extLst>
              <a:ext uri="{FF2B5EF4-FFF2-40B4-BE49-F238E27FC236}">
                <a16:creationId xmlns:a16="http://schemas.microsoft.com/office/drawing/2014/main" id="{E211327B-3880-6494-1C8F-EEE1BF913B81}"/>
              </a:ext>
            </a:extLst>
          </p:cNvPr>
          <p:cNvSpPr>
            <a:spLocks noGrp="1"/>
          </p:cNvSpPr>
          <p:nvPr>
            <p:ph type="pic" sz="quarter" idx="15"/>
          </p:nvPr>
        </p:nvSpPr>
        <p:spPr>
          <a:xfrm>
            <a:off x="0" y="2293494"/>
            <a:ext cx="4176819" cy="4564506"/>
          </a:xfrm>
          <a:custGeom>
            <a:avLst/>
            <a:gdLst>
              <a:gd name="connsiteX0" fmla="*/ 0 w 4176819"/>
              <a:gd name="connsiteY0" fmla="*/ 0 h 4564506"/>
              <a:gd name="connsiteX1" fmla="*/ 3598379 w 4176819"/>
              <a:gd name="connsiteY1" fmla="*/ 0 h 4564506"/>
              <a:gd name="connsiteX2" fmla="*/ 4176819 w 4176819"/>
              <a:gd name="connsiteY2" fmla="*/ 578440 h 4564506"/>
              <a:gd name="connsiteX3" fmla="*/ 4176819 w 4176819"/>
              <a:gd name="connsiteY3" fmla="*/ 4564506 h 4564506"/>
              <a:gd name="connsiteX4" fmla="*/ 0 w 4176819"/>
              <a:gd name="connsiteY4" fmla="*/ 4564506 h 4564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819" h="4564506">
                <a:moveTo>
                  <a:pt x="0" y="0"/>
                </a:moveTo>
                <a:lnTo>
                  <a:pt x="3598379" y="0"/>
                </a:lnTo>
                <a:cubicBezTo>
                  <a:pt x="3917843" y="0"/>
                  <a:pt x="4176819" y="258976"/>
                  <a:pt x="4176819" y="578440"/>
                </a:cubicBezTo>
                <a:lnTo>
                  <a:pt x="4176819" y="4564506"/>
                </a:lnTo>
                <a:lnTo>
                  <a:pt x="0" y="456450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5115073" y="6492240"/>
            <a:ext cx="2843784" cy="338328"/>
          </a:xfrm>
        </p:spPr>
        <p:txBody>
          <a:bodyPr/>
          <a:lstStyle/>
          <a:p>
            <a:fld id="{51CF56A9-FD41-47F4-80A0-DA74EEEC2541}" type="datetime1">
              <a:rPr lang="en-US" smtClean="0"/>
              <a:t>12/29/2025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050818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Numb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6035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A4CBD270-9BF1-4C68-A7FA-BA016D8BB959}" type="datetime1">
              <a:rPr lang="en-US" smtClean="0"/>
              <a:t>12/29/2025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389888" y="4809744"/>
            <a:ext cx="9345168" cy="1225296"/>
          </a:xfrm>
        </p:spPr>
        <p:txBody>
          <a:bodyPr>
            <a:normAutofit/>
          </a:bodyPr>
          <a:lstStyle>
            <a:lvl1pPr marL="0" indent="0" algn="ctr">
              <a:buNone/>
              <a:defRPr sz="2800" cap="all" baseline="0"/>
            </a:lvl1pPr>
            <a:lvl2pPr marL="228600" indent="0" algn="ctr">
              <a:buNone/>
              <a:defRPr sz="2400" cap="all" baseline="0"/>
            </a:lvl2pPr>
            <a:lvl3pPr marL="457200" indent="0" algn="ctr">
              <a:buNone/>
              <a:defRPr sz="2000" cap="all" baseline="0"/>
            </a:lvl3pPr>
            <a:lvl4pPr marL="685800" indent="0" algn="ctr">
              <a:buNone/>
              <a:defRPr sz="1800" cap="all" baseline="0"/>
            </a:lvl4pPr>
            <a:lvl5pPr marL="914400" indent="0" algn="ctr">
              <a:buNone/>
              <a:defRPr sz="1600" cap="all"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272353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E023AFB7-90A6-428C-A019-BBE6272496B8}" type="datetime1">
              <a:rPr lang="en-US" smtClean="0"/>
              <a:t>12/29/2025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490472"/>
          </a:xfrm>
        </p:spPr>
        <p:txBody>
          <a:bodyP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682290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193DB7D-955F-21DF-15DA-4285375617FC}"/>
              </a:ext>
            </a:extLst>
          </p:cNvPr>
          <p:cNvSpPr/>
          <p:nvPr userDrawn="1"/>
        </p:nvSpPr>
        <p:spPr>
          <a:xfrm>
            <a:off x="1" y="4783948"/>
            <a:ext cx="11762231" cy="2074052"/>
          </a:xfrm>
          <a:custGeom>
            <a:avLst/>
            <a:gdLst>
              <a:gd name="connsiteX0" fmla="*/ 0 w 11762231"/>
              <a:gd name="connsiteY0" fmla="*/ 0 h 2074052"/>
              <a:gd name="connsiteX1" fmla="*/ 112775 w 11762231"/>
              <a:gd name="connsiteY1" fmla="*/ 0 h 2074052"/>
              <a:gd name="connsiteX2" fmla="*/ 11102489 w 11762231"/>
              <a:gd name="connsiteY2" fmla="*/ 0 h 2074052"/>
              <a:gd name="connsiteX3" fmla="*/ 11437005 w 11762231"/>
              <a:gd name="connsiteY3" fmla="*/ 0 h 2074052"/>
              <a:gd name="connsiteX4" fmla="*/ 11762231 w 11762231"/>
              <a:gd name="connsiteY4" fmla="*/ 325226 h 2074052"/>
              <a:gd name="connsiteX5" fmla="*/ 11762231 w 11762231"/>
              <a:gd name="connsiteY5" fmla="*/ 2074052 h 2074052"/>
              <a:gd name="connsiteX6" fmla="*/ 11427715 w 11762231"/>
              <a:gd name="connsiteY6" fmla="*/ 2074052 h 2074052"/>
              <a:gd name="connsiteX7" fmla="*/ 112775 w 11762231"/>
              <a:gd name="connsiteY7" fmla="*/ 2074052 h 2074052"/>
              <a:gd name="connsiteX8" fmla="*/ 0 w 11762231"/>
              <a:gd name="connsiteY8" fmla="*/ 2074052 h 20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2231" h="2074052">
                <a:moveTo>
                  <a:pt x="0" y="0"/>
                </a:moveTo>
                <a:lnTo>
                  <a:pt x="112775" y="0"/>
                </a:lnTo>
                <a:lnTo>
                  <a:pt x="11102489" y="0"/>
                </a:lnTo>
                <a:lnTo>
                  <a:pt x="11437005" y="0"/>
                </a:lnTo>
                <a:cubicBezTo>
                  <a:pt x="11616622" y="0"/>
                  <a:pt x="11762231" y="145609"/>
                  <a:pt x="11762231" y="325226"/>
                </a:cubicBezTo>
                <a:lnTo>
                  <a:pt x="11762231" y="2074052"/>
                </a:lnTo>
                <a:lnTo>
                  <a:pt x="11427715" y="2074052"/>
                </a:lnTo>
                <a:lnTo>
                  <a:pt x="112775" y="2074052"/>
                </a:lnTo>
                <a:lnTo>
                  <a:pt x="0" y="2074052"/>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09E47A9E-7C3C-4663-841E-C89520FA85A3}" type="datetime1">
              <a:rPr lang="en-US" smtClean="0"/>
              <a:t>12/29/2025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a:off x="8430768" y="6492240"/>
            <a:ext cx="2660904" cy="338328"/>
          </a:xfrm>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a:xfrm>
            <a:off x="11183112" y="6492240"/>
            <a:ext cx="457200" cy="33832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589420"/>
          </a:xfrm>
        </p:spPr>
        <p:txBody>
          <a:bodyPr anchor="ct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6876967"/>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tem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2FED8FD-3F8D-425F-9991-7FB6FCCEC5A2}" type="datetime1">
              <a:rPr lang="en-US" smtClean="0"/>
              <a:t>12/29/2025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12055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60B29AE-EBEF-71CC-AE38-3B2CD14FCA19}"/>
              </a:ext>
            </a:extLst>
          </p:cNvPr>
          <p:cNvSpPr/>
          <p:nvPr userDrawn="1"/>
        </p:nvSpPr>
        <p:spPr>
          <a:xfrm rot="5400000" flipV="1">
            <a:off x="-2566724" y="2566724"/>
            <a:ext cx="6399213" cy="1265765"/>
          </a:xfrm>
          <a:custGeom>
            <a:avLst/>
            <a:gdLst>
              <a:gd name="connsiteX0" fmla="*/ 0 w 6399213"/>
              <a:gd name="connsiteY0" fmla="*/ 0 h 1265765"/>
              <a:gd name="connsiteX1" fmla="*/ 0 w 6399213"/>
              <a:gd name="connsiteY1" fmla="*/ 1265765 h 1265765"/>
              <a:gd name="connsiteX2" fmla="*/ 5982881 w 6399213"/>
              <a:gd name="connsiteY2" fmla="*/ 1265765 h 1265765"/>
              <a:gd name="connsiteX3" fmla="*/ 6399213 w 6399213"/>
              <a:gd name="connsiteY3" fmla="*/ 849433 h 1265765"/>
              <a:gd name="connsiteX4" fmla="*/ 6399213 w 6399213"/>
              <a:gd name="connsiteY4" fmla="*/ 0 h 126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13" h="1265765">
                <a:moveTo>
                  <a:pt x="0" y="0"/>
                </a:moveTo>
                <a:lnTo>
                  <a:pt x="0" y="1265765"/>
                </a:lnTo>
                <a:lnTo>
                  <a:pt x="5982881" y="1265765"/>
                </a:lnTo>
                <a:cubicBezTo>
                  <a:pt x="6212815" y="1265765"/>
                  <a:pt x="6399213" y="1079367"/>
                  <a:pt x="6399213" y="849433"/>
                </a:cubicBezTo>
                <a:lnTo>
                  <a:pt x="6399213"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BD6B3E3-A05B-4311-9C9A-DA8A512CAB97}" type="datetime1">
              <a:rPr lang="en-US" smtClean="0"/>
              <a:t>12/29/2025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798217" y="630935"/>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67381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1CEC059F-651D-D540-DF60-D6361D9C716B}"/>
              </a:ext>
            </a:extLst>
          </p:cNvPr>
          <p:cNvSpPr/>
          <p:nvPr userDrawn="1"/>
        </p:nvSpPr>
        <p:spPr>
          <a:xfrm flipV="1">
            <a:off x="1" y="6099048"/>
            <a:ext cx="10487111" cy="758952"/>
          </a:xfrm>
          <a:custGeom>
            <a:avLst/>
            <a:gdLst>
              <a:gd name="connsiteX0" fmla="*/ 0 w 10487111"/>
              <a:gd name="connsiteY0" fmla="*/ 758952 h 758952"/>
              <a:gd name="connsiteX1" fmla="*/ 10070779 w 10487111"/>
              <a:gd name="connsiteY1" fmla="*/ 758952 h 758952"/>
              <a:gd name="connsiteX2" fmla="*/ 10487111 w 10487111"/>
              <a:gd name="connsiteY2" fmla="*/ 342620 h 758952"/>
              <a:gd name="connsiteX3" fmla="*/ 10487111 w 10487111"/>
              <a:gd name="connsiteY3" fmla="*/ 0 h 758952"/>
              <a:gd name="connsiteX4" fmla="*/ 0 w 10487111"/>
              <a:gd name="connsiteY4" fmla="*/ 0 h 75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111" h="758952">
                <a:moveTo>
                  <a:pt x="0" y="758952"/>
                </a:moveTo>
                <a:lnTo>
                  <a:pt x="10070779" y="758952"/>
                </a:lnTo>
                <a:cubicBezTo>
                  <a:pt x="10300713" y="758952"/>
                  <a:pt x="10487111" y="572554"/>
                  <a:pt x="10487111" y="342620"/>
                </a:cubicBezTo>
                <a:lnTo>
                  <a:pt x="10487111"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AEFBAE2-1C27-41D0-8DBA-D202F753417F}" type="datetime1">
              <a:rPr lang="en-US" smtClean="0"/>
              <a:t>12/29/2025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7068312"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9820656"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283464" y="1596767"/>
            <a:ext cx="9537192" cy="4142232"/>
          </a:xfrm>
        </p:spPr>
        <p:txBody>
          <a:bodyPr anchor="b">
            <a:normAutofit/>
          </a:bodyPr>
          <a:lstStyle>
            <a:lvl1pPr marL="0" indent="0">
              <a:lnSpc>
                <a:spcPct val="100000"/>
              </a:lnSpc>
              <a:buNone/>
              <a:defRPr sz="6000" b="1"/>
            </a:lvl1pPr>
            <a:lvl2pPr marL="228600" indent="0">
              <a:lnSpc>
                <a:spcPct val="100000"/>
              </a:lnSpc>
              <a:buNone/>
              <a:defRPr sz="5400" b="1"/>
            </a:lvl2pPr>
            <a:lvl3pPr marL="457200" indent="0">
              <a:lnSpc>
                <a:spcPct val="100000"/>
              </a:lnSpc>
              <a:buNone/>
              <a:defRPr sz="4800" b="1"/>
            </a:lvl3pPr>
            <a:lvl4pPr marL="685800" indent="0">
              <a:lnSpc>
                <a:spcPct val="100000"/>
              </a:lnSpc>
              <a:buNone/>
              <a:defRPr sz="4400" b="1"/>
            </a:lvl4pPr>
            <a:lvl5pPr marL="914400" indent="0">
              <a:lnSpc>
                <a:spcPct val="100000"/>
              </a:lnSpc>
              <a:buNone/>
              <a:defRPr sz="40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9420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31172" y="293302"/>
            <a:ext cx="11125032" cy="96510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31172" y="1384847"/>
            <a:ext cx="11125032" cy="49051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E21D4C7-8630-4B98-978C-30388BBD4EE8}" type="datetime1">
              <a:rPr lang="en-US" smtClean="0"/>
              <a:t>12/29/2025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Created by: CodyMasterAI</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2732734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524002"/>
            <a:ext cx="9198864" cy="2871216"/>
          </a:xfrm>
        </p:spPr>
        <p:txBody>
          <a:bodyPr anchor="ctr">
            <a:normAutofit/>
          </a:bodyPr>
          <a:lstStyle>
            <a:lvl1pPr>
              <a:lnSpc>
                <a:spcPct val="110000"/>
              </a:lnSpc>
              <a:defRPr sz="40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6A453612-8941-41EA-ABBA-F717A06C8346}" type="datetime1">
              <a:rPr lang="en-US" smtClean="0"/>
              <a:t>12/29/2025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376672"/>
            <a:ext cx="9198864" cy="466344"/>
          </a:xfrm>
        </p:spPr>
        <p:txBody>
          <a:bodyPr>
            <a:normAutofit/>
          </a:bodyPr>
          <a:lstStyle>
            <a:lvl1pPr marL="0" indent="0">
              <a:buNone/>
              <a:defRPr sz="2200" b="1" cap="all" baseline="0">
                <a:solidFill>
                  <a:schemeClr val="accent1"/>
                </a:solidFill>
              </a:defRPr>
            </a:lvl1pPr>
            <a:lvl2pPr marL="228600" indent="0">
              <a:buNone/>
              <a:defRPr sz="2000" b="1" cap="all" baseline="0">
                <a:solidFill>
                  <a:schemeClr val="accent1"/>
                </a:solidFill>
              </a:defRPr>
            </a:lvl2pPr>
            <a:lvl3pPr marL="457200" indent="0">
              <a:buNone/>
              <a:defRPr sz="1800" b="1" cap="all" baseline="0">
                <a:solidFill>
                  <a:schemeClr val="accent1"/>
                </a:solidFill>
              </a:defRPr>
            </a:lvl3pPr>
            <a:lvl4pPr marL="685800" indent="0">
              <a:buNone/>
              <a:defRPr sz="1600" b="1" cap="all" baseline="0">
                <a:solidFill>
                  <a:schemeClr val="accent1"/>
                </a:solidFill>
              </a:defRPr>
            </a:lvl4pPr>
            <a:lvl5pPr marL="914400" indent="0">
              <a:buNone/>
              <a:defRPr sz="1400" b="1" cap="all" baseline="0">
                <a:solidFill>
                  <a:schemeClr val="accent1"/>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45702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9D41517-889E-CBB7-FD17-C5FECA783B2A}"/>
              </a:ext>
            </a:extLst>
          </p:cNvPr>
          <p:cNvSpPr/>
          <p:nvPr userDrawn="1"/>
        </p:nvSpPr>
        <p:spPr>
          <a:xfrm flipV="1">
            <a:off x="0" y="823828"/>
            <a:ext cx="11385608" cy="6034172"/>
          </a:xfrm>
          <a:custGeom>
            <a:avLst/>
            <a:gdLst>
              <a:gd name="connsiteX0" fmla="*/ 0 w 11385608"/>
              <a:gd name="connsiteY0" fmla="*/ 6034172 h 6034172"/>
              <a:gd name="connsiteX1" fmla="*/ 10969276 w 11385608"/>
              <a:gd name="connsiteY1" fmla="*/ 6034172 h 6034172"/>
              <a:gd name="connsiteX2" fmla="*/ 11385608 w 11385608"/>
              <a:gd name="connsiteY2" fmla="*/ 5617840 h 6034172"/>
              <a:gd name="connsiteX3" fmla="*/ 11385608 w 11385608"/>
              <a:gd name="connsiteY3" fmla="*/ 0 h 6034172"/>
              <a:gd name="connsiteX4" fmla="*/ 0 w 11385608"/>
              <a:gd name="connsiteY4" fmla="*/ 0 h 60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608" h="6034172">
                <a:moveTo>
                  <a:pt x="0" y="6034172"/>
                </a:moveTo>
                <a:lnTo>
                  <a:pt x="10969276" y="6034172"/>
                </a:lnTo>
                <a:cubicBezTo>
                  <a:pt x="11199210" y="6034172"/>
                  <a:pt x="11385608" y="5847774"/>
                  <a:pt x="11385608" y="5617840"/>
                </a:cubicBezTo>
                <a:lnTo>
                  <a:pt x="11385608"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429768" y="1783080"/>
            <a:ext cx="8499079" cy="2249424"/>
          </a:xfrm>
        </p:spPr>
        <p:txBody>
          <a:bodyPr anchor="t">
            <a:normAutofit/>
          </a:bodyPr>
          <a:lstStyle>
            <a:lvl1pPr>
              <a:lnSpc>
                <a:spcPct val="100000"/>
              </a:lnSpc>
              <a:defRPr sz="36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73D6CD22-E4B3-48A1-94CA-B89DB574ED80}" type="datetime1">
              <a:rPr lang="en-US" smtClean="0"/>
              <a:t>12/29/2025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a:off x="8669124"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a:xfrm>
            <a:off x="11421468"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429768" y="5120640"/>
            <a:ext cx="5431536" cy="1289304"/>
          </a:xfrm>
        </p:spPr>
        <p:txBody>
          <a:bodyPr vert="horz" lIns="91440" tIns="45720" rIns="91440" bIns="45720" rtlCol="0" anchor="ctr">
            <a:normAutofit/>
          </a:bodyPr>
          <a:lstStyle>
            <a:lvl1pPr marL="0" indent="0">
              <a:buNone/>
              <a:defRPr lang="en-US" b="1" cap="all" baseline="0" dirty="0"/>
            </a:lvl1pPr>
            <a:lvl2pPr marL="228600" indent="0">
              <a:buNone/>
              <a:defRPr lang="en-US" b="1" cap="all" baseline="0" dirty="0"/>
            </a:lvl2pPr>
            <a:lvl3pPr marL="457200" indent="0">
              <a:buNone/>
              <a:defRPr lang="en-US" b="1" cap="all" baseline="0" dirty="0"/>
            </a:lvl3pPr>
            <a:lvl4pPr marL="685800" indent="0">
              <a:buNone/>
              <a:defRPr lang="en-US" b="1" cap="all" baseline="0" dirty="0"/>
            </a:lvl4pPr>
            <a:lvl5pPr marL="914400" indent="0">
              <a:buNone/>
              <a:defRPr lang="en-US" b="1" cap="all" baseline="0"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21052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54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7C38B47-093E-417D-A1C3-81EEF797AC69}" type="datetime1">
              <a:rPr lang="en-US" smtClean="0"/>
              <a:t>12/29/2025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76709195"/>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8430768"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8430768" cy="182880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250925D-4314-49E4-A383-289640FEB5E3}" type="datetime1">
              <a:rPr lang="en-US" smtClean="0"/>
              <a:t>12/29/2025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47998329"/>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778C515B-8D5A-0268-9044-7B2013C87E02}"/>
              </a:ext>
            </a:extLst>
          </p:cNvPr>
          <p:cNvSpPr>
            <a:spLocks noGrp="1"/>
          </p:cNvSpPr>
          <p:nvPr>
            <p:ph type="body" sz="quarter" idx="13"/>
          </p:nvPr>
        </p:nvSpPr>
        <p:spPr>
          <a:xfrm>
            <a:off x="429767" y="2020825"/>
            <a:ext cx="5212208" cy="42847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3C7061A-8ED7-8B72-BD2B-2DF67F8C7A75}"/>
              </a:ext>
            </a:extLst>
          </p:cNvPr>
          <p:cNvSpPr>
            <a:spLocks noGrp="1"/>
          </p:cNvSpPr>
          <p:nvPr>
            <p:ph type="body" sz="quarter" idx="14"/>
          </p:nvPr>
        </p:nvSpPr>
        <p:spPr>
          <a:xfrm>
            <a:off x="6381622" y="2020822"/>
            <a:ext cx="5212208" cy="4284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E2C59E0-667A-459A-BBD1-70DA72C3C576}" type="datetime1">
              <a:rPr lang="en-US" smtClean="0"/>
              <a:t>12/29/2025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790418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A211279F-0D05-3637-19CD-29468F4DD2F3}"/>
              </a:ext>
            </a:extLst>
          </p:cNvPr>
          <p:cNvSpPr>
            <a:spLocks noGrp="1"/>
          </p:cNvSpPr>
          <p:nvPr>
            <p:ph type="body" sz="quarter" idx="13"/>
          </p:nvPr>
        </p:nvSpPr>
        <p:spPr>
          <a:xfrm>
            <a:off x="430213" y="2021134"/>
            <a:ext cx="5211762" cy="434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F1B170DE-636A-B1A9-2EAB-C426DBFB3E5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706CC00B-2F01-4379-B0FD-8DA094C16FA4}" type="datetime1">
              <a:rPr lang="en-US" smtClean="0"/>
              <a:t>12/29/2025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39150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8">
            <a:extLst>
              <a:ext uri="{FF2B5EF4-FFF2-40B4-BE49-F238E27FC236}">
                <a16:creationId xmlns:a16="http://schemas.microsoft.com/office/drawing/2014/main" id="{FA23F0E6-EDAF-3A7F-5EC8-F911E9AE48EF}"/>
              </a:ext>
            </a:extLst>
          </p:cNvPr>
          <p:cNvSpPr>
            <a:spLocks noGrp="1"/>
          </p:cNvSpPr>
          <p:nvPr>
            <p:ph type="pic" sz="quarter" idx="13"/>
          </p:nvPr>
        </p:nvSpPr>
        <p:spPr>
          <a:xfrm>
            <a:off x="4502843" y="0"/>
            <a:ext cx="7689157" cy="6399152"/>
          </a:xfrm>
          <a:custGeom>
            <a:avLst/>
            <a:gdLst>
              <a:gd name="connsiteX0" fmla="*/ 0 w 7689157"/>
              <a:gd name="connsiteY0" fmla="*/ 0 h 6399152"/>
              <a:gd name="connsiteX1" fmla="*/ 7689157 w 7689157"/>
              <a:gd name="connsiteY1" fmla="*/ 0 h 6399152"/>
              <a:gd name="connsiteX2" fmla="*/ 7689157 w 7689157"/>
              <a:gd name="connsiteY2" fmla="*/ 6399152 h 6399152"/>
              <a:gd name="connsiteX3" fmla="*/ 578440 w 7689157"/>
              <a:gd name="connsiteY3" fmla="*/ 6399152 h 6399152"/>
              <a:gd name="connsiteX4" fmla="*/ 0 w 7689157"/>
              <a:gd name="connsiteY4" fmla="*/ 582071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2">
                <a:moveTo>
                  <a:pt x="0" y="0"/>
                </a:moveTo>
                <a:lnTo>
                  <a:pt x="7689157" y="0"/>
                </a:lnTo>
                <a:lnTo>
                  <a:pt x="7689157" y="6399152"/>
                </a:lnTo>
                <a:lnTo>
                  <a:pt x="578440" y="6399152"/>
                </a:lnTo>
                <a:cubicBezTo>
                  <a:pt x="258976" y="6399152"/>
                  <a:pt x="0" y="6140176"/>
                  <a:pt x="0" y="582071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5019F103-9E7C-4D5A-827C-0D2D66EE1CD2}" type="datetime1">
              <a:rPr lang="en-US" smtClean="0"/>
              <a:t>12/29/2025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554676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29140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ct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A9E06FED-92D3-C4D6-28D7-600D842F7AC3}"/>
              </a:ext>
            </a:extLst>
          </p:cNvPr>
          <p:cNvSpPr>
            <a:spLocks noGrp="1"/>
          </p:cNvSpPr>
          <p:nvPr>
            <p:ph type="pic" sz="quarter" idx="13"/>
          </p:nvPr>
        </p:nvSpPr>
        <p:spPr>
          <a:xfrm>
            <a:off x="0" y="0"/>
            <a:ext cx="11733150" cy="5135804"/>
          </a:xfrm>
          <a:custGeom>
            <a:avLst/>
            <a:gdLst>
              <a:gd name="connsiteX0" fmla="*/ 0 w 11733150"/>
              <a:gd name="connsiteY0" fmla="*/ 0 h 5135804"/>
              <a:gd name="connsiteX1" fmla="*/ 11733150 w 11733150"/>
              <a:gd name="connsiteY1" fmla="*/ 0 h 5135804"/>
              <a:gd name="connsiteX2" fmla="*/ 11733150 w 11733150"/>
              <a:gd name="connsiteY2" fmla="*/ 4533808 h 5135804"/>
              <a:gd name="connsiteX3" fmla="*/ 11131154 w 11733150"/>
              <a:gd name="connsiteY3" fmla="*/ 5135804 h 5135804"/>
              <a:gd name="connsiteX4" fmla="*/ 0 w 11733150"/>
              <a:gd name="connsiteY4" fmla="*/ 5135804 h 513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5135804">
                <a:moveTo>
                  <a:pt x="0" y="0"/>
                </a:moveTo>
                <a:lnTo>
                  <a:pt x="11733150" y="0"/>
                </a:lnTo>
                <a:lnTo>
                  <a:pt x="11733150" y="4533808"/>
                </a:lnTo>
                <a:cubicBezTo>
                  <a:pt x="11733150" y="4866281"/>
                  <a:pt x="11463627" y="5135804"/>
                  <a:pt x="11131154" y="5135804"/>
                </a:cubicBezTo>
                <a:lnTo>
                  <a:pt x="0" y="51358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bg1"/>
                </a:solidFill>
                <a:effectLst/>
              </a:defRPr>
            </a:lvl1pPr>
          </a:lstStyle>
          <a:p>
            <a:fld id="{8C13480A-5F85-4A30-80F2-F92581C6474C}" type="datetime1">
              <a:rPr lang="en-US" smtClean="0"/>
              <a:t>12/29/2025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bg1"/>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vert="horz" lIns="91440" tIns="45720" rIns="91440" bIns="45720" rtlCol="0" anchor="ctr"/>
          <a:lstStyle>
            <a:lvl1pPr>
              <a:defRPr lang="en-US" smtClean="0">
                <a:solidFill>
                  <a:schemeClr val="bg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648173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Picture Placeholder 6">
            <a:extLst>
              <a:ext uri="{FF2B5EF4-FFF2-40B4-BE49-F238E27FC236}">
                <a16:creationId xmlns:a16="http://schemas.microsoft.com/office/drawing/2014/main" id="{3D161DAC-42AF-C3D9-37A1-04B90F30DEED}"/>
              </a:ext>
            </a:extLst>
          </p:cNvPr>
          <p:cNvSpPr>
            <a:spLocks noGrp="1"/>
          </p:cNvSpPr>
          <p:nvPr>
            <p:ph type="pic" sz="quarter" idx="13"/>
          </p:nvPr>
        </p:nvSpPr>
        <p:spPr>
          <a:xfrm>
            <a:off x="5586160" y="0"/>
            <a:ext cx="6605841" cy="6399152"/>
          </a:xfrm>
          <a:custGeom>
            <a:avLst/>
            <a:gdLst>
              <a:gd name="connsiteX0" fmla="*/ 0 w 6605841"/>
              <a:gd name="connsiteY0" fmla="*/ 0 h 6399152"/>
              <a:gd name="connsiteX1" fmla="*/ 6605841 w 6605841"/>
              <a:gd name="connsiteY1" fmla="*/ 0 h 6399152"/>
              <a:gd name="connsiteX2" fmla="*/ 6605841 w 6605841"/>
              <a:gd name="connsiteY2" fmla="*/ 6399152 h 6399152"/>
              <a:gd name="connsiteX3" fmla="*/ 601995 w 6605841"/>
              <a:gd name="connsiteY3" fmla="*/ 6399152 h 6399152"/>
              <a:gd name="connsiteX4" fmla="*/ 0 w 6605841"/>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841" h="6399152">
                <a:moveTo>
                  <a:pt x="0" y="0"/>
                </a:moveTo>
                <a:lnTo>
                  <a:pt x="6605841" y="0"/>
                </a:lnTo>
                <a:lnTo>
                  <a:pt x="6605841"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2BF18D3-87BE-4A2D-AD2C-B21E415FD900}" type="datetime1">
              <a:rPr lang="en-US" smtClean="0"/>
              <a:t>12/29/2025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1087836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6">
            <a:extLst>
              <a:ext uri="{FF2B5EF4-FFF2-40B4-BE49-F238E27FC236}">
                <a16:creationId xmlns:a16="http://schemas.microsoft.com/office/drawing/2014/main" id="{DEE3B02A-3B83-3083-3F07-26E25C6C135D}"/>
              </a:ext>
            </a:extLst>
          </p:cNvPr>
          <p:cNvSpPr>
            <a:spLocks noGrp="1"/>
          </p:cNvSpPr>
          <p:nvPr>
            <p:ph type="pic" sz="quarter" idx="13"/>
          </p:nvPr>
        </p:nvSpPr>
        <p:spPr>
          <a:xfrm>
            <a:off x="6517248" y="0"/>
            <a:ext cx="5674753" cy="6399152"/>
          </a:xfrm>
          <a:custGeom>
            <a:avLst/>
            <a:gdLst>
              <a:gd name="connsiteX0" fmla="*/ 0 w 5674753"/>
              <a:gd name="connsiteY0" fmla="*/ 0 h 6399152"/>
              <a:gd name="connsiteX1" fmla="*/ 5674753 w 5674753"/>
              <a:gd name="connsiteY1" fmla="*/ 0 h 6399152"/>
              <a:gd name="connsiteX2" fmla="*/ 5674753 w 5674753"/>
              <a:gd name="connsiteY2" fmla="*/ 6399152 h 6399152"/>
              <a:gd name="connsiteX3" fmla="*/ 601996 w 5674753"/>
              <a:gd name="connsiteY3" fmla="*/ 6399152 h 6399152"/>
              <a:gd name="connsiteX4" fmla="*/ 0 w 5674753"/>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4753" h="6399152">
                <a:moveTo>
                  <a:pt x="0" y="0"/>
                </a:moveTo>
                <a:lnTo>
                  <a:pt x="5674753" y="0"/>
                </a:lnTo>
                <a:lnTo>
                  <a:pt x="5674753"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73F0B94E-0195-4FC9-AEFD-CCBB878ACEDF}" type="datetime1">
              <a:rPr lang="en-US" smtClean="0"/>
              <a:t>12/29/2025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87162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6">
            <a:extLst>
              <a:ext uri="{FF2B5EF4-FFF2-40B4-BE49-F238E27FC236}">
                <a16:creationId xmlns:a16="http://schemas.microsoft.com/office/drawing/2014/main" id="{1D6AB98B-BD95-F9FC-BB22-1A89B6EE3246}"/>
              </a:ext>
            </a:extLst>
          </p:cNvPr>
          <p:cNvSpPr>
            <a:spLocks noGrp="1"/>
          </p:cNvSpPr>
          <p:nvPr>
            <p:ph type="pic" sz="quarter" idx="13"/>
          </p:nvPr>
        </p:nvSpPr>
        <p:spPr>
          <a:xfrm>
            <a:off x="0" y="0"/>
            <a:ext cx="6604503" cy="6399152"/>
          </a:xfrm>
          <a:custGeom>
            <a:avLst/>
            <a:gdLst>
              <a:gd name="connsiteX0" fmla="*/ 0 w 6604503"/>
              <a:gd name="connsiteY0" fmla="*/ 0 h 6399152"/>
              <a:gd name="connsiteX1" fmla="*/ 6604503 w 6604503"/>
              <a:gd name="connsiteY1" fmla="*/ 0 h 6399152"/>
              <a:gd name="connsiteX2" fmla="*/ 6604503 w 6604503"/>
              <a:gd name="connsiteY2" fmla="*/ 5797156 h 6399152"/>
              <a:gd name="connsiteX3" fmla="*/ 6002507 w 6604503"/>
              <a:gd name="connsiteY3" fmla="*/ 6399152 h 6399152"/>
              <a:gd name="connsiteX4" fmla="*/ 0 w 6604503"/>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503" h="6399152">
                <a:moveTo>
                  <a:pt x="0" y="0"/>
                </a:moveTo>
                <a:lnTo>
                  <a:pt x="6604503" y="0"/>
                </a:lnTo>
                <a:lnTo>
                  <a:pt x="6604503" y="5797156"/>
                </a:lnTo>
                <a:cubicBezTo>
                  <a:pt x="6604503" y="6129629"/>
                  <a:pt x="6334980" y="6399152"/>
                  <a:pt x="6002507"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9B0F68CC-6BDD-49E7-8971-97164A4B1FA2}" type="datetime1">
              <a:rPr lang="en-US" smtClean="0"/>
              <a:t>12/29/2025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1151552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lphaLcPeriod"/>
              <a:defRPr lang="en-US" dirty="0"/>
            </a:lvl2pPr>
            <a:lvl3pPr marL="800100" indent="-342900">
              <a:buFont typeface="+mj-lt"/>
              <a:buAutoNum type="romanLcPeriod"/>
              <a:defRPr lang="en-US" dirty="0"/>
            </a:lvl3pPr>
            <a:lvl4pPr marL="914400" indent="-228600">
              <a:buFont typeface="+mj-lt"/>
              <a:buAutoNum type="arabicParenR"/>
              <a:defRPr lang="en-US" dirty="0"/>
            </a:lvl4pPr>
            <a:lvl5pPr marL="1143000" indent="-228600">
              <a:buFont typeface="+mj-lt"/>
              <a:buAutoNum type="alphaLcParen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E244D5D5-F2FF-4BCB-BACC-FA9A736697CB}" type="datetime1">
              <a:rPr lang="en-US" smtClean="0"/>
              <a:t>12/29/2025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Created by: CodyMasterAI</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8548137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31173" y="285210"/>
            <a:ext cx="10653578" cy="965101"/>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31172" y="1384847"/>
            <a:ext cx="10653579" cy="49051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31172" y="6490524"/>
            <a:ext cx="2841959" cy="336141"/>
          </a:xfrm>
          <a:prstGeom prst="rect">
            <a:avLst/>
          </a:prstGeom>
        </p:spPr>
        <p:txBody>
          <a:bodyPr vert="horz" lIns="91440" tIns="45720" rIns="91440" bIns="45720" rtlCol="0" anchor="ctr"/>
          <a:lstStyle>
            <a:lvl1pPr algn="l">
              <a:defRPr sz="800">
                <a:solidFill>
                  <a:schemeClr val="tx1"/>
                </a:solidFill>
              </a:defRPr>
            </a:lvl1pPr>
          </a:lstStyle>
          <a:p>
            <a:fld id="{072E1B28-DB45-4001-B295-7D7933E04419}" type="datetime1">
              <a:rPr lang="en-US" smtClean="0"/>
              <a:t>12/29/2025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93370" y="6490524"/>
            <a:ext cx="2662834" cy="336141"/>
          </a:xfrm>
          <a:prstGeom prst="rect">
            <a:avLst/>
          </a:prstGeom>
        </p:spPr>
        <p:txBody>
          <a:bodyPr vert="horz" lIns="91440" tIns="45720" rIns="91440" bIns="45720" rtlCol="0" anchor="ctr"/>
          <a:lstStyle>
            <a:lvl1pPr algn="r">
              <a:defRPr sz="800">
                <a:solidFill>
                  <a:schemeClr val="tx1"/>
                </a:solidFill>
              </a:defRPr>
            </a:lvl1pPr>
          </a:lstStyle>
          <a:p>
            <a:r>
              <a:rPr lang="en-US" dirty="0"/>
              <a:t>Created by: CodyMasterAI</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48431" y="6490524"/>
            <a:ext cx="457200" cy="336141"/>
          </a:xfrm>
          <a:prstGeom prst="rect">
            <a:avLst/>
          </a:prstGeom>
        </p:spPr>
        <p:txBody>
          <a:bodyPr vert="horz" lIns="91440" tIns="45720" rIns="91440" bIns="45720" rtlCol="0" anchor="ctr"/>
          <a:lstStyle>
            <a:lvl1pPr algn="r">
              <a:defRPr sz="800">
                <a:solidFill>
                  <a:schemeClr val="tx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34560906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Lst>
  <p:hf hdr="0"/>
  <p:txStyles>
    <p:titleStyle>
      <a:lvl1pPr algn="l" defTabSz="914400" rtl="0" eaLnBrk="1" latinLnBrk="0" hangingPunct="1">
        <a:lnSpc>
          <a:spcPct val="90000"/>
        </a:lnSpc>
        <a:spcBef>
          <a:spcPct val="0"/>
        </a:spcBef>
        <a:buNone/>
        <a:defRPr sz="3200" b="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freepngimg.com/png/62342-vector-clock-icons-calendars-computer-time-date" TargetMode="External"/><Relationship Id="rId7" Type="http://schemas.openxmlformats.org/officeDocument/2006/relationships/hyperlink" Target="https://freepngimg.com/png/20055-magnifying-glass-vector" TargetMode="External"/><Relationship Id="rId2" Type="http://schemas.openxmlformats.org/officeDocument/2006/relationships/image" Target="../media/image22.png"/><Relationship Id="rId1" Type="http://schemas.openxmlformats.org/officeDocument/2006/relationships/slideLayout" Target="../slideLayouts/slideLayout47.xml"/><Relationship Id="rId6" Type="http://schemas.openxmlformats.org/officeDocument/2006/relationships/image" Target="../media/image24.png"/><Relationship Id="rId11" Type="http://schemas.openxmlformats.org/officeDocument/2006/relationships/hyperlink" Target="https://openclipart.org/detail/211740/matt-icons_folder-blue" TargetMode="External"/><Relationship Id="rId5" Type="http://schemas.openxmlformats.org/officeDocument/2006/relationships/hyperlink" Target="https://freepngimg.com/png/64677-icons-symbol-address-envelope-computer-signature-mail" TargetMode="External"/><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hyperlink" Target="https://pixabay.com/fr/groupe-ensemble-travail-d-%C3%A9quipe-1824145/"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4.xml"/><Relationship Id="rId16" Type="http://schemas.openxmlformats.org/officeDocument/2006/relationships/image" Target="../media/image40.svg"/><Relationship Id="rId1" Type="http://schemas.openxmlformats.org/officeDocument/2006/relationships/slideLayout" Target="../slideLayouts/slideLayout19.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48.png"/><Relationship Id="rId4" Type="http://schemas.openxmlformats.org/officeDocument/2006/relationships/diagramLayout" Target="../diagrams/layout1.xml"/><Relationship Id="rId9"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35AD-B1FA-03E8-E44E-D5E704783879}"/>
              </a:ext>
            </a:extLst>
          </p:cNvPr>
          <p:cNvSpPr>
            <a:spLocks noGrp="1"/>
          </p:cNvSpPr>
          <p:nvPr>
            <p:ph type="ctrTitle"/>
          </p:nvPr>
        </p:nvSpPr>
        <p:spPr>
          <a:xfrm>
            <a:off x="429768" y="411480"/>
            <a:ext cx="4590288" cy="3739896"/>
          </a:xfrm>
        </p:spPr>
        <p:txBody>
          <a:bodyPr anchor="t">
            <a:normAutofit fontScale="90000"/>
          </a:bodyPr>
          <a:lstStyle/>
          <a:p>
            <a:r>
              <a:rPr lang="en-US" sz="3300" b="1" dirty="0"/>
              <a:t>Transforming Supplier Price Quote Management</a:t>
            </a:r>
            <a:br>
              <a:rPr lang="en-US" sz="3300" dirty="0"/>
            </a:br>
            <a:br>
              <a:rPr lang="en-US" sz="3300" dirty="0"/>
            </a:br>
            <a:r>
              <a:rPr lang="en-US" sz="3100" dirty="0"/>
              <a:t>Manual Process</a:t>
            </a:r>
            <a:br>
              <a:rPr lang="en-US" sz="3100" dirty="0"/>
            </a:br>
            <a:r>
              <a:rPr lang="en-US" sz="3100" dirty="0"/>
              <a:t>Vs. Agentic AI Automation Conceptual Demo</a:t>
            </a:r>
          </a:p>
        </p:txBody>
      </p:sp>
      <p:pic>
        <p:nvPicPr>
          <p:cNvPr id="8" name="Picture 7" descr="Computer script on a screen">
            <a:extLst>
              <a:ext uri="{FF2B5EF4-FFF2-40B4-BE49-F238E27FC236}">
                <a16:creationId xmlns:a16="http://schemas.microsoft.com/office/drawing/2014/main" id="{8331EADC-F223-8F27-8641-57E4069598BF}"/>
              </a:ext>
            </a:extLst>
          </p:cNvPr>
          <p:cNvPicPr>
            <a:picLocks noChangeAspect="1"/>
          </p:cNvPicPr>
          <p:nvPr/>
        </p:nvPicPr>
        <p:blipFill>
          <a:blip r:embed="rId3"/>
          <a:srcRect r="31094" b="1"/>
          <a:stretch>
            <a:fillRect/>
          </a:stretch>
        </p:blipFill>
        <p:spPr>
          <a:xfrm>
            <a:off x="5586160" y="10"/>
            <a:ext cx="6605841" cy="6399142"/>
          </a:xfrm>
          <a:custGeom>
            <a:avLst/>
            <a:gdLst>
              <a:gd name="connsiteX0" fmla="*/ 0 w 6605841"/>
              <a:gd name="connsiteY0" fmla="*/ 0 h 6399152"/>
              <a:gd name="connsiteX1" fmla="*/ 6605841 w 6605841"/>
              <a:gd name="connsiteY1" fmla="*/ 0 h 6399152"/>
              <a:gd name="connsiteX2" fmla="*/ 6605841 w 6605841"/>
              <a:gd name="connsiteY2" fmla="*/ 6399152 h 6399152"/>
              <a:gd name="connsiteX3" fmla="*/ 601995 w 6605841"/>
              <a:gd name="connsiteY3" fmla="*/ 6399152 h 6399152"/>
              <a:gd name="connsiteX4" fmla="*/ 0 w 6605841"/>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841" h="6399152">
                <a:moveTo>
                  <a:pt x="0" y="0"/>
                </a:moveTo>
                <a:lnTo>
                  <a:pt x="6605841" y="0"/>
                </a:lnTo>
                <a:lnTo>
                  <a:pt x="6605841" y="6399152"/>
                </a:lnTo>
                <a:lnTo>
                  <a:pt x="601995" y="6399152"/>
                </a:lnTo>
                <a:cubicBezTo>
                  <a:pt x="269522" y="6399152"/>
                  <a:pt x="0" y="6129629"/>
                  <a:pt x="0" y="5797156"/>
                </a:cubicBezTo>
                <a:close/>
              </a:path>
            </a:pathLst>
          </a:custGeom>
          <a:noFill/>
        </p:spPr>
      </p:pic>
      <p:sp>
        <p:nvSpPr>
          <p:cNvPr id="4" name="Date Placeholder 3">
            <a:extLst>
              <a:ext uri="{FF2B5EF4-FFF2-40B4-BE49-F238E27FC236}">
                <a16:creationId xmlns:a16="http://schemas.microsoft.com/office/drawing/2014/main" id="{8CE578C2-1830-927B-1A26-210506295C01}"/>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12/29/2025</a:t>
            </a:fld>
            <a:endParaRPr lang="en-US" dirty="0"/>
          </a:p>
        </p:txBody>
      </p:sp>
      <p:sp>
        <p:nvSpPr>
          <p:cNvPr id="5" name="Footer Placeholder 4">
            <a:extLst>
              <a:ext uri="{FF2B5EF4-FFF2-40B4-BE49-F238E27FC236}">
                <a16:creationId xmlns:a16="http://schemas.microsoft.com/office/drawing/2014/main" id="{B31288AF-B96E-1BCD-6535-248695637091}"/>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dirty="0"/>
              <a:t>Created by: CodyMasterAI</a:t>
            </a:r>
          </a:p>
        </p:txBody>
      </p:sp>
      <p:sp>
        <p:nvSpPr>
          <p:cNvPr id="6" name="Slide Number Placeholder 5">
            <a:extLst>
              <a:ext uri="{FF2B5EF4-FFF2-40B4-BE49-F238E27FC236}">
                <a16:creationId xmlns:a16="http://schemas.microsoft.com/office/drawing/2014/main" id="{A7F3D210-F18A-A24A-E47E-6369FAFC7195}"/>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a:t>
            </a:fld>
            <a:endParaRPr lang="en-US" dirty="0"/>
          </a:p>
        </p:txBody>
      </p:sp>
    </p:spTree>
    <p:extLst>
      <p:ext uri="{BB962C8B-B14F-4D97-AF65-F5344CB8AC3E}">
        <p14:creationId xmlns:p14="http://schemas.microsoft.com/office/powerpoint/2010/main" val="157075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DE94A-2396-50B7-08FF-DB8EDE4565FA}"/>
              </a:ext>
            </a:extLst>
          </p:cNvPr>
          <p:cNvSpPr>
            <a:spLocks noGrp="1"/>
          </p:cNvSpPr>
          <p:nvPr>
            <p:ph type="title"/>
          </p:nvPr>
        </p:nvSpPr>
        <p:spPr>
          <a:xfrm>
            <a:off x="431172" y="293303"/>
            <a:ext cx="11125032" cy="768582"/>
          </a:xfrm>
        </p:spPr>
        <p:txBody>
          <a:bodyPr anchor="b">
            <a:normAutofit/>
          </a:bodyPr>
          <a:lstStyle/>
          <a:p>
            <a:r>
              <a:rPr lang="en-US" dirty="0"/>
              <a:t>Human-in-the-Loop Responsibilities</a:t>
            </a:r>
          </a:p>
        </p:txBody>
      </p:sp>
      <p:sp>
        <p:nvSpPr>
          <p:cNvPr id="4" name="Date Placeholder 3">
            <a:extLst>
              <a:ext uri="{FF2B5EF4-FFF2-40B4-BE49-F238E27FC236}">
                <a16:creationId xmlns:a16="http://schemas.microsoft.com/office/drawing/2014/main" id="{2A0FD1B9-F04E-23A7-4891-816B69136322}"/>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pPr>
                <a:spcAft>
                  <a:spcPts val="600"/>
                </a:spcAft>
              </a:pPr>
              <a:t>12/29/2025</a:t>
            </a:fld>
            <a:endParaRPr lang="en-US"/>
          </a:p>
        </p:txBody>
      </p:sp>
      <p:sp>
        <p:nvSpPr>
          <p:cNvPr id="5" name="Footer Placeholder 4">
            <a:extLst>
              <a:ext uri="{FF2B5EF4-FFF2-40B4-BE49-F238E27FC236}">
                <a16:creationId xmlns:a16="http://schemas.microsoft.com/office/drawing/2014/main" id="{B492B8F8-E52E-308D-B1B3-46A326D1A6AF}"/>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dirty="0"/>
              <a:t>Created by: CodyMasterAI</a:t>
            </a:r>
          </a:p>
        </p:txBody>
      </p:sp>
      <p:sp>
        <p:nvSpPr>
          <p:cNvPr id="6" name="Slide Number Placeholder 5">
            <a:extLst>
              <a:ext uri="{FF2B5EF4-FFF2-40B4-BE49-F238E27FC236}">
                <a16:creationId xmlns:a16="http://schemas.microsoft.com/office/drawing/2014/main" id="{5E866421-0745-F7BF-A533-7E53C435EFFB}"/>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10</a:t>
            </a:fld>
            <a:endParaRPr lang="en-US"/>
          </a:p>
        </p:txBody>
      </p:sp>
      <p:graphicFrame>
        <p:nvGraphicFramePr>
          <p:cNvPr id="7" name="Content Placeholder 7">
            <a:extLst>
              <a:ext uri="{FF2B5EF4-FFF2-40B4-BE49-F238E27FC236}">
                <a16:creationId xmlns:a16="http://schemas.microsoft.com/office/drawing/2014/main" id="{C2571030-EB8A-4B83-8D3B-7B6C2AC22772}"/>
              </a:ext>
            </a:extLst>
          </p:cNvPr>
          <p:cNvGraphicFramePr>
            <a:graphicFrameLocks noGrp="1"/>
          </p:cNvGraphicFramePr>
          <p:nvPr>
            <p:ph idx="1"/>
            <p:extLst>
              <p:ext uri="{D42A27DB-BD31-4B8C-83A1-F6EECF244321}">
                <p14:modId xmlns:p14="http://schemas.microsoft.com/office/powerpoint/2010/main" val="1674616022"/>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31172" y="1207869"/>
          <a:ext cx="11125032" cy="4905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746940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0396E-5B45-AA7E-DA47-61DBC2D6093B}"/>
              </a:ext>
            </a:extLst>
          </p:cNvPr>
          <p:cNvSpPr>
            <a:spLocks noGrp="1"/>
          </p:cNvSpPr>
          <p:nvPr>
            <p:ph type="ctrTitle"/>
          </p:nvPr>
        </p:nvSpPr>
        <p:spPr>
          <a:xfrm>
            <a:off x="429768" y="411480"/>
            <a:ext cx="4590288" cy="3739896"/>
          </a:xfrm>
        </p:spPr>
        <p:txBody>
          <a:bodyPr anchor="t">
            <a:normAutofit/>
          </a:bodyPr>
          <a:lstStyle/>
          <a:p>
            <a:r>
              <a:rPr lang="en-US"/>
              <a:t>Impact, Benefits, and Next Steps</a:t>
            </a:r>
          </a:p>
        </p:txBody>
      </p:sp>
      <p:pic>
        <p:nvPicPr>
          <p:cNvPr id="11" name="Picture 10" descr="Arrows pointing right while one points left">
            <a:extLst>
              <a:ext uri="{FF2B5EF4-FFF2-40B4-BE49-F238E27FC236}">
                <a16:creationId xmlns:a16="http://schemas.microsoft.com/office/drawing/2014/main" id="{71BBD9B9-E9C5-68E6-CA58-2BDCCBA7250D}"/>
              </a:ext>
            </a:extLst>
          </p:cNvPr>
          <p:cNvPicPr>
            <a:picLocks noChangeAspect="1"/>
          </p:cNvPicPr>
          <p:nvPr/>
        </p:nvPicPr>
        <p:blipFill>
          <a:blip r:embed="rId3"/>
          <a:srcRect l="23280" r="7815" b="1"/>
          <a:stretch>
            <a:fillRect/>
          </a:stretch>
        </p:blipFill>
        <p:spPr>
          <a:xfrm>
            <a:off x="5586160" y="10"/>
            <a:ext cx="6605841" cy="6399142"/>
          </a:xfrm>
          <a:custGeom>
            <a:avLst/>
            <a:gdLst>
              <a:gd name="connsiteX0" fmla="*/ 0 w 6605841"/>
              <a:gd name="connsiteY0" fmla="*/ 0 h 6399152"/>
              <a:gd name="connsiteX1" fmla="*/ 6605841 w 6605841"/>
              <a:gd name="connsiteY1" fmla="*/ 0 h 6399152"/>
              <a:gd name="connsiteX2" fmla="*/ 6605841 w 6605841"/>
              <a:gd name="connsiteY2" fmla="*/ 6399152 h 6399152"/>
              <a:gd name="connsiteX3" fmla="*/ 601995 w 6605841"/>
              <a:gd name="connsiteY3" fmla="*/ 6399152 h 6399152"/>
              <a:gd name="connsiteX4" fmla="*/ 0 w 6605841"/>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841" h="6399152">
                <a:moveTo>
                  <a:pt x="0" y="0"/>
                </a:moveTo>
                <a:lnTo>
                  <a:pt x="6605841" y="0"/>
                </a:lnTo>
                <a:lnTo>
                  <a:pt x="6605841" y="6399152"/>
                </a:lnTo>
                <a:lnTo>
                  <a:pt x="601995" y="6399152"/>
                </a:lnTo>
                <a:cubicBezTo>
                  <a:pt x="269522" y="6399152"/>
                  <a:pt x="0" y="6129629"/>
                  <a:pt x="0" y="5797156"/>
                </a:cubicBezTo>
                <a:close/>
              </a:path>
            </a:pathLst>
          </a:custGeom>
          <a:noFill/>
        </p:spPr>
      </p:pic>
      <p:sp>
        <p:nvSpPr>
          <p:cNvPr id="4" name="Date Placeholder 3">
            <a:extLst>
              <a:ext uri="{FF2B5EF4-FFF2-40B4-BE49-F238E27FC236}">
                <a16:creationId xmlns:a16="http://schemas.microsoft.com/office/drawing/2014/main" id="{F582484E-3FA9-1FE8-7A29-8EDD7FCCD230}"/>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12/29/2025</a:t>
            </a:fld>
            <a:endParaRPr lang="en-US"/>
          </a:p>
        </p:txBody>
      </p:sp>
      <p:sp>
        <p:nvSpPr>
          <p:cNvPr id="5" name="Footer Placeholder 4">
            <a:extLst>
              <a:ext uri="{FF2B5EF4-FFF2-40B4-BE49-F238E27FC236}">
                <a16:creationId xmlns:a16="http://schemas.microsoft.com/office/drawing/2014/main" id="{FCD4B72C-2436-AEFA-F3AA-32D8E4178339}"/>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dirty="0"/>
              <a:t>Created by: CodyMasterAI</a:t>
            </a:r>
          </a:p>
        </p:txBody>
      </p:sp>
      <p:sp>
        <p:nvSpPr>
          <p:cNvPr id="6" name="Slide Number Placeholder 5">
            <a:extLst>
              <a:ext uri="{FF2B5EF4-FFF2-40B4-BE49-F238E27FC236}">
                <a16:creationId xmlns:a16="http://schemas.microsoft.com/office/drawing/2014/main" id="{C5C15B42-8DD1-D7BC-9D4F-D857326E500E}"/>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11</a:t>
            </a:fld>
            <a:endParaRPr lang="en-US"/>
          </a:p>
        </p:txBody>
      </p:sp>
    </p:spTree>
    <p:extLst>
      <p:ext uri="{BB962C8B-B14F-4D97-AF65-F5344CB8AC3E}">
        <p14:creationId xmlns:p14="http://schemas.microsoft.com/office/powerpoint/2010/main" val="3117793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B799F-B642-9A9D-41EE-90A27756E86D}"/>
              </a:ext>
            </a:extLst>
          </p:cNvPr>
          <p:cNvSpPr>
            <a:spLocks noGrp="1"/>
          </p:cNvSpPr>
          <p:nvPr>
            <p:ph type="title"/>
          </p:nvPr>
        </p:nvSpPr>
        <p:spPr>
          <a:xfrm>
            <a:off x="431172" y="239712"/>
            <a:ext cx="3401568" cy="1527048"/>
          </a:xfrm>
        </p:spPr>
        <p:txBody>
          <a:bodyPr vert="horz" lIns="91440" tIns="45720" rIns="91440" bIns="45720" rtlCol="0" anchor="b">
            <a:normAutofit/>
          </a:bodyPr>
          <a:lstStyle/>
          <a:p>
            <a:r>
              <a:rPr lang="en-US" sz="2500" b="0" kern="1200" cap="all" baseline="0" dirty="0">
                <a:latin typeface="+mj-lt"/>
                <a:ea typeface="+mj-ea"/>
                <a:cs typeface="+mj-cs"/>
              </a:rPr>
              <a:t>Time and Resource Savings</a:t>
            </a:r>
          </a:p>
        </p:txBody>
      </p:sp>
      <p:sp>
        <p:nvSpPr>
          <p:cNvPr id="8" name="TextBox 7">
            <a:extLst>
              <a:ext uri="{FF2B5EF4-FFF2-40B4-BE49-F238E27FC236}">
                <a16:creationId xmlns:a16="http://schemas.microsoft.com/office/drawing/2014/main" id="{A50F6B13-8D9C-43FF-B459-9AC3BCC2BE8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31172" y="1913064"/>
            <a:ext cx="3401568" cy="404164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Reduced Follow-Up Time</a:t>
            </a:r>
          </a:p>
          <a:p>
            <a:pPr marL="0" lvl="1" indent="0">
              <a:spcBef>
                <a:spcPts val="1000"/>
              </a:spcBef>
              <a:spcAft>
                <a:spcPts val="600"/>
              </a:spcAft>
              <a:buFont typeface="Arial" panose="020B0604020202020204" pitchFamily="34" charset="0"/>
              <a:buNone/>
            </a:pPr>
            <a:r>
              <a:rPr lang="en-US" sz="1400" dirty="0"/>
              <a:t>Minimizing time spent on follow-ups allows focus on core tasks and enhances work efficiency.</a:t>
            </a:r>
          </a:p>
          <a:p>
            <a:pPr marL="0" indent="0">
              <a:spcBef>
                <a:spcPts val="2500"/>
              </a:spcBef>
              <a:spcAft>
                <a:spcPts val="600"/>
              </a:spcAft>
              <a:buFont typeface="Arial" panose="020B0604020202020204" pitchFamily="34" charset="0"/>
              <a:buNone/>
            </a:pPr>
            <a:r>
              <a:rPr lang="en-US" sz="1400" b="1" dirty="0"/>
              <a:t>Decreased Manual Processing</a:t>
            </a:r>
          </a:p>
          <a:p>
            <a:pPr marL="0" lvl="1" indent="0">
              <a:spcBef>
                <a:spcPts val="1000"/>
              </a:spcBef>
              <a:spcAft>
                <a:spcPts val="600"/>
              </a:spcAft>
              <a:buFont typeface="Arial" panose="020B0604020202020204" pitchFamily="34" charset="0"/>
              <a:buNone/>
            </a:pPr>
            <a:r>
              <a:rPr lang="en-US" sz="1400" dirty="0"/>
              <a:t>Automation of manual tasks saves resources and accelerates operations.</a:t>
            </a:r>
          </a:p>
          <a:p>
            <a:pPr marL="0" indent="0">
              <a:spcBef>
                <a:spcPts val="2500"/>
              </a:spcBef>
              <a:spcAft>
                <a:spcPts val="600"/>
              </a:spcAft>
              <a:buFont typeface="Arial" panose="020B0604020202020204" pitchFamily="34" charset="0"/>
              <a:buNone/>
            </a:pPr>
            <a:r>
              <a:rPr lang="en-US" sz="1400" b="1" dirty="0"/>
              <a:t>Improved Productivity</a:t>
            </a:r>
          </a:p>
          <a:p>
            <a:pPr marL="0" lvl="1" indent="0">
              <a:spcBef>
                <a:spcPts val="1000"/>
              </a:spcBef>
              <a:spcAft>
                <a:spcPts val="600"/>
              </a:spcAft>
              <a:buFont typeface="Arial" panose="020B0604020202020204" pitchFamily="34" charset="0"/>
              <a:buNone/>
            </a:pPr>
            <a:r>
              <a:rPr lang="en-US" sz="1400" dirty="0"/>
              <a:t>Freed resources can be redirected to higher-value activities, boosting overall productivity.</a:t>
            </a:r>
          </a:p>
        </p:txBody>
      </p:sp>
      <p:sp>
        <p:nvSpPr>
          <p:cNvPr id="4" name="Date Placeholder 3">
            <a:extLst>
              <a:ext uri="{FF2B5EF4-FFF2-40B4-BE49-F238E27FC236}">
                <a16:creationId xmlns:a16="http://schemas.microsoft.com/office/drawing/2014/main" id="{3F2E3B03-D636-E586-F865-1B24098FD3E1}"/>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12/29/2025</a:t>
            </a:fld>
            <a:endParaRPr lang="en-US"/>
          </a:p>
        </p:txBody>
      </p:sp>
      <p:sp>
        <p:nvSpPr>
          <p:cNvPr id="5" name="Footer Placeholder 4">
            <a:extLst>
              <a:ext uri="{FF2B5EF4-FFF2-40B4-BE49-F238E27FC236}">
                <a16:creationId xmlns:a16="http://schemas.microsoft.com/office/drawing/2014/main" id="{BAFE8743-3936-2A2E-C07E-9279CF20DF2F}"/>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dirty="0"/>
              <a:t>Created by: CodyMasterAI</a:t>
            </a:r>
          </a:p>
        </p:txBody>
      </p:sp>
      <p:sp>
        <p:nvSpPr>
          <p:cNvPr id="6" name="Slide Number Placeholder 5">
            <a:extLst>
              <a:ext uri="{FF2B5EF4-FFF2-40B4-BE49-F238E27FC236}">
                <a16:creationId xmlns:a16="http://schemas.microsoft.com/office/drawing/2014/main" id="{317EFBC4-A2A1-1690-4735-FB0FA1117ADD}"/>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12</a:t>
            </a:fld>
            <a:endParaRPr lang="en-US"/>
          </a:p>
        </p:txBody>
      </p:sp>
      <p:pic>
        <p:nvPicPr>
          <p:cNvPr id="20" name="Picture Placeholder 19">
            <a:extLst>
              <a:ext uri="{FF2B5EF4-FFF2-40B4-BE49-F238E27FC236}">
                <a16:creationId xmlns:a16="http://schemas.microsoft.com/office/drawing/2014/main" id="{6C853446-A04C-696A-38A7-607E17FFB898}"/>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6465" r="16465"/>
          <a:stretch>
            <a:fillRect/>
          </a:stretch>
        </p:blipFill>
        <p:spPr/>
      </p:pic>
    </p:spTree>
    <p:extLst>
      <p:ext uri="{BB962C8B-B14F-4D97-AF65-F5344CB8AC3E}">
        <p14:creationId xmlns:p14="http://schemas.microsoft.com/office/powerpoint/2010/main" val="2073224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DFA77-0D27-2A41-8CF6-BB25C95796F5}"/>
              </a:ext>
            </a:extLst>
          </p:cNvPr>
          <p:cNvSpPr>
            <a:spLocks noGrp="1"/>
          </p:cNvSpPr>
          <p:nvPr>
            <p:ph type="title"/>
          </p:nvPr>
        </p:nvSpPr>
        <p:spPr>
          <a:xfrm>
            <a:off x="429768" y="603504"/>
            <a:ext cx="3401568" cy="1527048"/>
          </a:xfrm>
        </p:spPr>
        <p:txBody>
          <a:bodyPr vert="horz" lIns="91440" tIns="45720" rIns="91440" bIns="45720" rtlCol="0" anchor="b">
            <a:normAutofit/>
          </a:bodyPr>
          <a:lstStyle/>
          <a:p>
            <a:r>
              <a:rPr lang="en-US" sz="2500" b="0" kern="1200" cap="all" baseline="0" dirty="0">
                <a:latin typeface="+mj-lt"/>
                <a:ea typeface="+mj-ea"/>
                <a:cs typeface="+mj-cs"/>
              </a:rPr>
              <a:t>Quality Control with Human Checkpoints</a:t>
            </a:r>
          </a:p>
        </p:txBody>
      </p:sp>
      <p:sp>
        <p:nvSpPr>
          <p:cNvPr id="8" name="TextBox 7">
            <a:extLst>
              <a:ext uri="{FF2B5EF4-FFF2-40B4-BE49-F238E27FC236}">
                <a16:creationId xmlns:a16="http://schemas.microsoft.com/office/drawing/2014/main" id="{CD9BB320-455A-4A79-975E-E67E1DB013D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2276856"/>
            <a:ext cx="3401568" cy="404164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Human Oversight Importance</a:t>
            </a:r>
          </a:p>
          <a:p>
            <a:pPr marL="0" lvl="1" indent="0">
              <a:spcBef>
                <a:spcPts val="1000"/>
              </a:spcBef>
              <a:spcAft>
                <a:spcPts val="600"/>
              </a:spcAft>
              <a:buFont typeface="Arial" panose="020B0604020202020204" pitchFamily="34" charset="0"/>
              <a:buNone/>
            </a:pPr>
            <a:r>
              <a:rPr lang="en-US" sz="1400" dirty="0"/>
              <a:t>Human checkpoints provide essential quality control to complement automated systems effectively.</a:t>
            </a:r>
          </a:p>
          <a:p>
            <a:pPr marL="0" indent="0">
              <a:spcBef>
                <a:spcPts val="2500"/>
              </a:spcBef>
              <a:spcAft>
                <a:spcPts val="600"/>
              </a:spcAft>
              <a:buFont typeface="Arial" panose="020B0604020202020204" pitchFamily="34" charset="0"/>
              <a:buNone/>
            </a:pPr>
            <a:r>
              <a:rPr lang="en-US" sz="1400" b="1" dirty="0"/>
              <a:t>Balancing Automation and Expertise</a:t>
            </a:r>
          </a:p>
          <a:p>
            <a:pPr marL="0" lvl="1" indent="0">
              <a:spcBef>
                <a:spcPts val="1000"/>
              </a:spcBef>
              <a:spcAft>
                <a:spcPts val="600"/>
              </a:spcAft>
              <a:buFont typeface="Arial" panose="020B0604020202020204" pitchFamily="34" charset="0"/>
              <a:buNone/>
            </a:pPr>
            <a:r>
              <a:rPr lang="en-US" sz="1400" dirty="0"/>
              <a:t>Automation supports tasks while human expertise guides and verifies outputs for accuracy.</a:t>
            </a:r>
          </a:p>
        </p:txBody>
      </p:sp>
      <p:pic>
        <p:nvPicPr>
          <p:cNvPr id="7" name="Content Placeholder 6" descr="Human finger touching robot finger.">
            <a:extLst>
              <a:ext uri="{FF2B5EF4-FFF2-40B4-BE49-F238E27FC236}">
                <a16:creationId xmlns:a16="http://schemas.microsoft.com/office/drawing/2014/main" id="{A9E8BF63-73A2-47DB-A248-55BA394FFCD6}"/>
              </a:ext>
            </a:extLst>
          </p:cNvPr>
          <p:cNvPicPr>
            <a:picLocks noGrp="1" noChangeAspect="1"/>
          </p:cNvPicPr>
          <p:nvPr>
            <p:ph type="pic" sz="quarter" idx="15"/>
          </p:nvPr>
        </p:nvPicPr>
        <p:blipFill>
          <a:blip r:embed="rId3"/>
          <a:srcRect t="4486" r="1" b="12292"/>
          <a:stretch>
            <a:fillRect/>
          </a:stretch>
        </p:blipFill>
        <p:spPr>
          <a:xfrm>
            <a:off x="4502843" y="2"/>
            <a:ext cx="7689157" cy="6399151"/>
          </a:xfrm>
        </p:spPr>
      </p:pic>
      <p:sp>
        <p:nvSpPr>
          <p:cNvPr id="4" name="Date Placeholder 3">
            <a:extLst>
              <a:ext uri="{FF2B5EF4-FFF2-40B4-BE49-F238E27FC236}">
                <a16:creationId xmlns:a16="http://schemas.microsoft.com/office/drawing/2014/main" id="{00D0A240-B891-E92D-3102-BCCC35B235D7}"/>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12/29/2025</a:t>
            </a:fld>
            <a:endParaRPr lang="en-US"/>
          </a:p>
        </p:txBody>
      </p:sp>
      <p:sp>
        <p:nvSpPr>
          <p:cNvPr id="5" name="Footer Placeholder 4">
            <a:extLst>
              <a:ext uri="{FF2B5EF4-FFF2-40B4-BE49-F238E27FC236}">
                <a16:creationId xmlns:a16="http://schemas.microsoft.com/office/drawing/2014/main" id="{BC2422D3-47A6-1541-8F3B-FE23C4123F91}"/>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dirty="0"/>
              <a:t>Created by: CodyMasterAI</a:t>
            </a:r>
          </a:p>
        </p:txBody>
      </p:sp>
      <p:sp>
        <p:nvSpPr>
          <p:cNvPr id="6" name="Slide Number Placeholder 5">
            <a:extLst>
              <a:ext uri="{FF2B5EF4-FFF2-40B4-BE49-F238E27FC236}">
                <a16:creationId xmlns:a16="http://schemas.microsoft.com/office/drawing/2014/main" id="{F1C97A73-2E75-8855-9AE8-9826B668ACC2}"/>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13</a:t>
            </a:fld>
            <a:endParaRPr lang="en-US"/>
          </a:p>
        </p:txBody>
      </p:sp>
    </p:spTree>
    <p:extLst>
      <p:ext uri="{BB962C8B-B14F-4D97-AF65-F5344CB8AC3E}">
        <p14:creationId xmlns:p14="http://schemas.microsoft.com/office/powerpoint/2010/main" val="2643204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8CDD2-1107-A16F-54A4-6D5989ED6E98}"/>
              </a:ext>
            </a:extLst>
          </p:cNvPr>
          <p:cNvSpPr>
            <a:spLocks noGrp="1"/>
          </p:cNvSpPr>
          <p:nvPr>
            <p:ph type="title"/>
          </p:nvPr>
        </p:nvSpPr>
        <p:spPr>
          <a:xfrm>
            <a:off x="431172" y="338033"/>
            <a:ext cx="3401568" cy="1527048"/>
          </a:xfrm>
        </p:spPr>
        <p:txBody>
          <a:bodyPr vert="horz" lIns="91440" tIns="45720" rIns="91440" bIns="45720" rtlCol="0" anchor="b">
            <a:normAutofit/>
          </a:bodyPr>
          <a:lstStyle/>
          <a:p>
            <a:r>
              <a:rPr lang="en-US" sz="2500" b="0" kern="1200" cap="all" baseline="0" dirty="0">
                <a:latin typeface="+mj-lt"/>
                <a:ea typeface="+mj-ea"/>
                <a:cs typeface="+mj-cs"/>
              </a:rPr>
              <a:t>Potential for Further  Adoption</a:t>
            </a:r>
          </a:p>
        </p:txBody>
      </p:sp>
      <p:sp>
        <p:nvSpPr>
          <p:cNvPr id="8" name="TextBox 7">
            <a:extLst>
              <a:ext uri="{FF2B5EF4-FFF2-40B4-BE49-F238E27FC236}">
                <a16:creationId xmlns:a16="http://schemas.microsoft.com/office/drawing/2014/main" id="{6A2FA321-0D3B-4C79-84AF-AEAF98F1470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31172" y="2011385"/>
            <a:ext cx="3401568" cy="404164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Scaling and Expansion</a:t>
            </a:r>
          </a:p>
          <a:p>
            <a:pPr marL="0" lvl="1" indent="0">
              <a:spcBef>
                <a:spcPts val="1000"/>
              </a:spcBef>
              <a:spcAft>
                <a:spcPts val="600"/>
              </a:spcAft>
              <a:buFont typeface="Arial" panose="020B0604020202020204" pitchFamily="34" charset="0"/>
              <a:buNone/>
            </a:pPr>
            <a:r>
              <a:rPr lang="en-US" sz="1400" dirty="0"/>
              <a:t>Processes of similar nature, e.g., financial reporting request, review, &amp; approval, or sales pitching, follow-up, transacting &amp; approval, can adopt similar setup and scale or expand the demo to production use</a:t>
            </a:r>
          </a:p>
          <a:p>
            <a:pPr marL="0" indent="0">
              <a:spcBef>
                <a:spcPts val="2500"/>
              </a:spcBef>
              <a:spcAft>
                <a:spcPts val="600"/>
              </a:spcAft>
              <a:buFont typeface="Arial" panose="020B0604020202020204" pitchFamily="34" charset="0"/>
              <a:buNone/>
            </a:pPr>
            <a:r>
              <a:rPr lang="en-US" sz="1400" b="1" dirty="0"/>
              <a:t>Alternative AI-tool Exploration</a:t>
            </a:r>
          </a:p>
          <a:p>
            <a:pPr marL="0" lvl="1" indent="0">
              <a:spcBef>
                <a:spcPts val="1000"/>
              </a:spcBef>
              <a:spcAft>
                <a:spcPts val="600"/>
              </a:spcAft>
              <a:buFont typeface="Arial" panose="020B0604020202020204" pitchFamily="34" charset="0"/>
              <a:buNone/>
            </a:pPr>
            <a:r>
              <a:rPr lang="en-US" sz="1400" dirty="0"/>
              <a:t>N8n is one of the AI workflow platforms used in the demo. Other AI vendor software also can be explored to deliver similar capability, depending your budget and expertise</a:t>
            </a:r>
          </a:p>
        </p:txBody>
      </p:sp>
      <p:sp>
        <p:nvSpPr>
          <p:cNvPr id="4" name="Date Placeholder 3">
            <a:extLst>
              <a:ext uri="{FF2B5EF4-FFF2-40B4-BE49-F238E27FC236}">
                <a16:creationId xmlns:a16="http://schemas.microsoft.com/office/drawing/2014/main" id="{786FEA2D-7F0A-55C7-8F65-BC5906A01B13}"/>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12/29/2025</a:t>
            </a:fld>
            <a:endParaRPr lang="en-US"/>
          </a:p>
        </p:txBody>
      </p:sp>
      <p:sp>
        <p:nvSpPr>
          <p:cNvPr id="5" name="Footer Placeholder 4">
            <a:extLst>
              <a:ext uri="{FF2B5EF4-FFF2-40B4-BE49-F238E27FC236}">
                <a16:creationId xmlns:a16="http://schemas.microsoft.com/office/drawing/2014/main" id="{D0A02710-28CF-241D-5D69-95654FB1A99E}"/>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dirty="0"/>
              <a:t>Created by: CodyMasterAI</a:t>
            </a:r>
          </a:p>
        </p:txBody>
      </p:sp>
      <p:sp>
        <p:nvSpPr>
          <p:cNvPr id="6" name="Slide Number Placeholder 5">
            <a:extLst>
              <a:ext uri="{FF2B5EF4-FFF2-40B4-BE49-F238E27FC236}">
                <a16:creationId xmlns:a16="http://schemas.microsoft.com/office/drawing/2014/main" id="{3E1F6E22-067E-52F7-23EE-5BFC43678809}"/>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14</a:t>
            </a:fld>
            <a:endParaRPr lang="en-US"/>
          </a:p>
        </p:txBody>
      </p:sp>
      <p:pic>
        <p:nvPicPr>
          <p:cNvPr id="11" name="Content Placeholder 6" descr="Brass cogwheels on black background.">
            <a:extLst>
              <a:ext uri="{FF2B5EF4-FFF2-40B4-BE49-F238E27FC236}">
                <a16:creationId xmlns:a16="http://schemas.microsoft.com/office/drawing/2014/main" id="{C7021815-7183-D433-855B-F0AD9F457CBA}"/>
              </a:ext>
            </a:extLst>
          </p:cNvPr>
          <p:cNvPicPr>
            <a:picLocks noGrp="1" noChangeAspect="1"/>
          </p:cNvPicPr>
          <p:nvPr>
            <p:ph type="pic" sz="quarter" idx="15"/>
          </p:nvPr>
        </p:nvPicPr>
        <p:blipFill>
          <a:blip r:embed="rId3"/>
          <a:srcRect l="2299" r="17495" b="1"/>
          <a:stretch>
            <a:fillRect/>
          </a:stretch>
        </p:blipFill>
        <p:spPr>
          <a:xfrm>
            <a:off x="4502843" y="2"/>
            <a:ext cx="7689157" cy="6399151"/>
          </a:xfrm>
        </p:spPr>
      </p:pic>
    </p:spTree>
    <p:extLst>
      <p:ext uri="{BB962C8B-B14F-4D97-AF65-F5344CB8AC3E}">
        <p14:creationId xmlns:p14="http://schemas.microsoft.com/office/powerpoint/2010/main" val="408073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9DDE3-9A44-C7B5-22B3-4687B23317B5}"/>
              </a:ext>
            </a:extLst>
          </p:cNvPr>
          <p:cNvSpPr>
            <a:spLocks noGrp="1"/>
          </p:cNvSpPr>
          <p:nvPr>
            <p:ph type="title"/>
          </p:nvPr>
        </p:nvSpPr>
        <p:spPr>
          <a:xfrm>
            <a:off x="7691006" y="998230"/>
            <a:ext cx="3951469" cy="1947672"/>
          </a:xfrm>
        </p:spPr>
        <p:txBody>
          <a:bodyPr anchor="b">
            <a:normAutofit/>
          </a:bodyPr>
          <a:lstStyle/>
          <a:p>
            <a:r>
              <a:rPr lang="en-US" b="1" dirty="0">
                <a:solidFill>
                  <a:schemeClr val="bg2"/>
                </a:solidFill>
              </a:rPr>
              <a:t>Agenda Overview</a:t>
            </a:r>
          </a:p>
        </p:txBody>
      </p:sp>
      <p:pic>
        <p:nvPicPr>
          <p:cNvPr id="7" name="Content Placeholder 6" descr="Cropped high angle shot of a senior couple working on their finances at home">
            <a:extLst>
              <a:ext uri="{FF2B5EF4-FFF2-40B4-BE49-F238E27FC236}">
                <a16:creationId xmlns:a16="http://schemas.microsoft.com/office/drawing/2014/main" id="{C2E29A9A-23CB-BA17-1E8D-43A13568D767}"/>
              </a:ext>
            </a:extLst>
          </p:cNvPr>
          <p:cNvPicPr>
            <a:picLocks noChangeAspect="1"/>
          </p:cNvPicPr>
          <p:nvPr/>
        </p:nvPicPr>
        <p:blipFill>
          <a:blip r:embed="rId3"/>
          <a:srcRect l="27248" r="4361" b="2"/>
          <a:stretch>
            <a:fillRect/>
          </a:stretch>
        </p:blipFill>
        <p:spPr>
          <a:xfrm>
            <a:off x="20" y="10"/>
            <a:ext cx="7002444" cy="6399142"/>
          </a:xfrm>
          <a:custGeom>
            <a:avLst/>
            <a:gdLst>
              <a:gd name="connsiteX0" fmla="*/ 0 w 7002464"/>
              <a:gd name="connsiteY0" fmla="*/ 0 h 6399152"/>
              <a:gd name="connsiteX1" fmla="*/ 7002464 w 7002464"/>
              <a:gd name="connsiteY1" fmla="*/ 0 h 6399152"/>
              <a:gd name="connsiteX2" fmla="*/ 7002464 w 7002464"/>
              <a:gd name="connsiteY2" fmla="*/ 5797156 h 6399152"/>
              <a:gd name="connsiteX3" fmla="*/ 6400468 w 7002464"/>
              <a:gd name="connsiteY3" fmla="*/ 6399152 h 6399152"/>
              <a:gd name="connsiteX4" fmla="*/ 0 w 7002464"/>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464" h="6399152">
                <a:moveTo>
                  <a:pt x="0" y="0"/>
                </a:moveTo>
                <a:lnTo>
                  <a:pt x="7002464" y="0"/>
                </a:lnTo>
                <a:lnTo>
                  <a:pt x="7002464" y="5797156"/>
                </a:lnTo>
                <a:cubicBezTo>
                  <a:pt x="7002464" y="6129629"/>
                  <a:pt x="6732941" y="6399152"/>
                  <a:pt x="6400468" y="6399152"/>
                </a:cubicBezTo>
                <a:lnTo>
                  <a:pt x="0" y="6399152"/>
                </a:lnTo>
                <a:close/>
              </a:path>
            </a:pathLst>
          </a:custGeom>
          <a:noFill/>
        </p:spPr>
      </p:pic>
      <p:sp>
        <p:nvSpPr>
          <p:cNvPr id="3" name="Content Placeholder 2">
            <a:extLst>
              <a:ext uri="{FF2B5EF4-FFF2-40B4-BE49-F238E27FC236}">
                <a16:creationId xmlns:a16="http://schemas.microsoft.com/office/drawing/2014/main" id="{814F0A68-4AA9-55CC-1A88-9325ED1AF1AD}"/>
              </a:ext>
            </a:extLst>
          </p:cNvPr>
          <p:cNvSpPr>
            <a:spLocks noGrp="1"/>
          </p:cNvSpPr>
          <p:nvPr>
            <p:ph sz="quarter" idx="14"/>
            <p:extLst>
              <p:ext uri="{E7BDC344-281C-4309-B0C6-D0EE65EED2A8}">
                <p202:designPr xmlns:p202="http://schemas.microsoft.com/office/powerpoint/2020/02/main">
                  <p202:designTagLst>
                    <p202:designTag name="ARCH:1:CLS" val="BulletedText"/>
                  </p202:designTagLst>
                </p202:designPr>
              </p:ext>
            </p:extLst>
          </p:nvPr>
        </p:nvSpPr>
        <p:spPr>
          <a:xfrm>
            <a:off x="7691007" y="3099815"/>
            <a:ext cx="3951469" cy="3084599"/>
          </a:xfrm>
        </p:spPr>
        <p:txBody>
          <a:bodyPr>
            <a:normAutofit/>
          </a:bodyPr>
          <a:lstStyle/>
          <a:p>
            <a:pPr>
              <a:lnSpc>
                <a:spcPct val="110000"/>
              </a:lnSpc>
              <a:buFont typeface="Arial" panose="020B0604020202020204" pitchFamily="34" charset="0"/>
              <a:buChar char="•"/>
            </a:pPr>
            <a:r>
              <a:rPr lang="en-US" sz="1500" dirty="0">
                <a:solidFill>
                  <a:schemeClr val="bg2"/>
                </a:solidFill>
              </a:rPr>
              <a:t>Overview of the Manual Supplier Price Quote Process</a:t>
            </a:r>
          </a:p>
          <a:p>
            <a:pPr>
              <a:lnSpc>
                <a:spcPct val="110000"/>
              </a:lnSpc>
              <a:buFont typeface="Arial" panose="020B0604020202020204" pitchFamily="34" charset="0"/>
              <a:buChar char="•"/>
            </a:pPr>
            <a:r>
              <a:rPr lang="en-US" sz="1500" dirty="0">
                <a:solidFill>
                  <a:schemeClr val="bg2"/>
                </a:solidFill>
              </a:rPr>
              <a:t>Current Manual Workflow Visualized</a:t>
            </a:r>
          </a:p>
          <a:p>
            <a:pPr>
              <a:lnSpc>
                <a:spcPct val="110000"/>
              </a:lnSpc>
              <a:buFont typeface="Arial" panose="020B0604020202020204" pitchFamily="34" charset="0"/>
              <a:buChar char="•"/>
            </a:pPr>
            <a:r>
              <a:rPr lang="en-US" sz="1500" dirty="0">
                <a:solidFill>
                  <a:schemeClr val="bg2"/>
                </a:solidFill>
              </a:rPr>
              <a:t>Automating the Process with Agentic AI Workflows</a:t>
            </a:r>
          </a:p>
          <a:p>
            <a:pPr>
              <a:lnSpc>
                <a:spcPct val="110000"/>
              </a:lnSpc>
              <a:buFont typeface="Arial" panose="020B0604020202020204" pitchFamily="34" charset="0"/>
              <a:buChar char="•"/>
            </a:pPr>
            <a:r>
              <a:rPr lang="en-US" sz="1500" dirty="0">
                <a:solidFill>
                  <a:schemeClr val="bg2"/>
                </a:solidFill>
              </a:rPr>
              <a:t>Visualizing the Automated Workflow</a:t>
            </a:r>
          </a:p>
          <a:p>
            <a:pPr>
              <a:lnSpc>
                <a:spcPct val="110000"/>
              </a:lnSpc>
              <a:buFont typeface="Arial" panose="020B0604020202020204" pitchFamily="34" charset="0"/>
              <a:buChar char="•"/>
            </a:pPr>
            <a:r>
              <a:rPr lang="en-US" sz="1500" dirty="0">
                <a:solidFill>
                  <a:schemeClr val="bg2"/>
                </a:solidFill>
              </a:rPr>
              <a:t>Impact, Benefits, and Next Steps</a:t>
            </a:r>
          </a:p>
        </p:txBody>
      </p:sp>
      <p:sp>
        <p:nvSpPr>
          <p:cNvPr id="4" name="Date Placeholder 3">
            <a:extLst>
              <a:ext uri="{FF2B5EF4-FFF2-40B4-BE49-F238E27FC236}">
                <a16:creationId xmlns:a16="http://schemas.microsoft.com/office/drawing/2014/main" id="{9F5DF303-DF24-336A-0A98-7EAE99C552E0}"/>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solidFill>
                  <a:schemeClr val="bg2"/>
                </a:solidFill>
              </a:rPr>
              <a:pPr>
                <a:spcAft>
                  <a:spcPts val="600"/>
                </a:spcAft>
              </a:pPr>
              <a:t>12/30/2025</a:t>
            </a:fld>
            <a:endParaRPr lang="en-US" dirty="0">
              <a:solidFill>
                <a:schemeClr val="bg2"/>
              </a:solidFill>
            </a:endParaRPr>
          </a:p>
        </p:txBody>
      </p:sp>
      <p:sp>
        <p:nvSpPr>
          <p:cNvPr id="5" name="Footer Placeholder 4">
            <a:extLst>
              <a:ext uri="{FF2B5EF4-FFF2-40B4-BE49-F238E27FC236}">
                <a16:creationId xmlns:a16="http://schemas.microsoft.com/office/drawing/2014/main" id="{48DF24CE-331B-635A-5600-6001643BBF23}"/>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dirty="0">
                <a:solidFill>
                  <a:schemeClr val="bg2"/>
                </a:solidFill>
              </a:rPr>
              <a:t>Created by: CodyMasterAI</a:t>
            </a:r>
          </a:p>
        </p:txBody>
      </p:sp>
      <p:sp>
        <p:nvSpPr>
          <p:cNvPr id="6" name="Slide Number Placeholder 5">
            <a:extLst>
              <a:ext uri="{FF2B5EF4-FFF2-40B4-BE49-F238E27FC236}">
                <a16:creationId xmlns:a16="http://schemas.microsoft.com/office/drawing/2014/main" id="{6D59CE00-CBCE-D939-0231-E7107BD978B3}"/>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solidFill>
                  <a:schemeClr val="bg2"/>
                </a:solidFill>
              </a:rPr>
              <a:pPr>
                <a:spcAft>
                  <a:spcPts val="600"/>
                </a:spcAft>
              </a:pPr>
              <a:t>2</a:t>
            </a:fld>
            <a:endParaRPr lang="en-US" dirty="0">
              <a:solidFill>
                <a:schemeClr val="bg2"/>
              </a:solidFill>
            </a:endParaRPr>
          </a:p>
        </p:txBody>
      </p:sp>
    </p:spTree>
    <p:extLst>
      <p:ext uri="{BB962C8B-B14F-4D97-AF65-F5344CB8AC3E}">
        <p14:creationId xmlns:p14="http://schemas.microsoft.com/office/powerpoint/2010/main" val="4253421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1A6B5-43B9-5265-258A-C4F5B1DB8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FF219-AE66-96B1-7252-14039A48F8CC}"/>
              </a:ext>
            </a:extLst>
          </p:cNvPr>
          <p:cNvSpPr>
            <a:spLocks noGrp="1"/>
          </p:cNvSpPr>
          <p:nvPr>
            <p:ph type="ctrTitle"/>
          </p:nvPr>
        </p:nvSpPr>
        <p:spPr>
          <a:xfrm>
            <a:off x="429768" y="411480"/>
            <a:ext cx="4590288" cy="3739896"/>
          </a:xfrm>
        </p:spPr>
        <p:txBody>
          <a:bodyPr anchor="t">
            <a:normAutofit/>
          </a:bodyPr>
          <a:lstStyle/>
          <a:p>
            <a:r>
              <a:rPr lang="en-US" sz="4800" dirty="0"/>
              <a:t>Current Manual Supplier Price Quote Process</a:t>
            </a:r>
          </a:p>
        </p:txBody>
      </p:sp>
      <p:pic>
        <p:nvPicPr>
          <p:cNvPr id="9" name="Content Placeholder 6" descr="Female drawing flow chart">
            <a:extLst>
              <a:ext uri="{FF2B5EF4-FFF2-40B4-BE49-F238E27FC236}">
                <a16:creationId xmlns:a16="http://schemas.microsoft.com/office/drawing/2014/main" id="{4563F236-7ADE-2AF9-5C24-0C8E06D88394}"/>
              </a:ext>
            </a:extLst>
          </p:cNvPr>
          <p:cNvPicPr>
            <a:picLocks noChangeAspect="1"/>
          </p:cNvPicPr>
          <p:nvPr/>
        </p:nvPicPr>
        <p:blipFill>
          <a:blip r:embed="rId3"/>
          <a:srcRect l="14511" r="17873" b="-1"/>
          <a:stretch>
            <a:fillRect/>
          </a:stretch>
        </p:blipFill>
        <p:spPr>
          <a:xfrm>
            <a:off x="5586160" y="10"/>
            <a:ext cx="6605841" cy="6399142"/>
          </a:xfrm>
          <a:custGeom>
            <a:avLst/>
            <a:gdLst>
              <a:gd name="connsiteX0" fmla="*/ 0 w 6605841"/>
              <a:gd name="connsiteY0" fmla="*/ 0 h 6399152"/>
              <a:gd name="connsiteX1" fmla="*/ 6605841 w 6605841"/>
              <a:gd name="connsiteY1" fmla="*/ 0 h 6399152"/>
              <a:gd name="connsiteX2" fmla="*/ 6605841 w 6605841"/>
              <a:gd name="connsiteY2" fmla="*/ 6399152 h 6399152"/>
              <a:gd name="connsiteX3" fmla="*/ 601995 w 6605841"/>
              <a:gd name="connsiteY3" fmla="*/ 6399152 h 6399152"/>
              <a:gd name="connsiteX4" fmla="*/ 0 w 6605841"/>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841" h="6399152">
                <a:moveTo>
                  <a:pt x="0" y="0"/>
                </a:moveTo>
                <a:lnTo>
                  <a:pt x="6605841" y="0"/>
                </a:lnTo>
                <a:lnTo>
                  <a:pt x="6605841" y="6399152"/>
                </a:lnTo>
                <a:lnTo>
                  <a:pt x="601995" y="6399152"/>
                </a:lnTo>
                <a:cubicBezTo>
                  <a:pt x="269522" y="6399152"/>
                  <a:pt x="0" y="6129629"/>
                  <a:pt x="0" y="5797156"/>
                </a:cubicBezTo>
                <a:close/>
              </a:path>
            </a:pathLst>
          </a:custGeom>
          <a:noFill/>
        </p:spPr>
      </p:pic>
      <p:sp>
        <p:nvSpPr>
          <p:cNvPr id="4" name="Date Placeholder 3">
            <a:extLst>
              <a:ext uri="{FF2B5EF4-FFF2-40B4-BE49-F238E27FC236}">
                <a16:creationId xmlns:a16="http://schemas.microsoft.com/office/drawing/2014/main" id="{5026382A-6AEF-4EBC-6A3F-3BBA70F0A919}"/>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12/29/2025</a:t>
            </a:fld>
            <a:endParaRPr lang="en-US" dirty="0"/>
          </a:p>
        </p:txBody>
      </p:sp>
      <p:sp>
        <p:nvSpPr>
          <p:cNvPr id="5" name="Footer Placeholder 4">
            <a:extLst>
              <a:ext uri="{FF2B5EF4-FFF2-40B4-BE49-F238E27FC236}">
                <a16:creationId xmlns:a16="http://schemas.microsoft.com/office/drawing/2014/main" id="{925662AE-6336-5BBD-3591-683FE89DF52A}"/>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dirty="0"/>
              <a:t>Created by: CodyMasterAI</a:t>
            </a:r>
          </a:p>
        </p:txBody>
      </p:sp>
      <p:sp>
        <p:nvSpPr>
          <p:cNvPr id="6" name="Slide Number Placeholder 5">
            <a:extLst>
              <a:ext uri="{FF2B5EF4-FFF2-40B4-BE49-F238E27FC236}">
                <a16:creationId xmlns:a16="http://schemas.microsoft.com/office/drawing/2014/main" id="{20A829E4-4696-6589-2AB2-9699E58F908D}"/>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3</a:t>
            </a:fld>
            <a:endParaRPr lang="en-US" dirty="0"/>
          </a:p>
        </p:txBody>
      </p:sp>
    </p:spTree>
    <p:extLst>
      <p:ext uri="{BB962C8B-B14F-4D97-AF65-F5344CB8AC3E}">
        <p14:creationId xmlns:p14="http://schemas.microsoft.com/office/powerpoint/2010/main" val="1767455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C219870-0287-2451-0681-741F51F5A5C3}"/>
              </a:ext>
            </a:extLst>
          </p:cNvPr>
          <p:cNvSpPr txBox="1">
            <a:spLocks/>
          </p:cNvSpPr>
          <p:nvPr/>
        </p:nvSpPr>
        <p:spPr>
          <a:xfrm>
            <a:off x="431172" y="293302"/>
            <a:ext cx="11125032" cy="503111"/>
          </a:xfrm>
          <a:prstGeom prst="rect">
            <a:avLst/>
          </a:prstGeom>
        </p:spPr>
        <p:txBody>
          <a:bodyPr anchor="b">
            <a:normAutofit/>
          </a:bodyPr>
          <a:lstStyle>
            <a:lvl1pPr algn="l" defTabSz="914400" rtl="0" eaLnBrk="1" latinLnBrk="0" hangingPunct="1">
              <a:lnSpc>
                <a:spcPct val="90000"/>
              </a:lnSpc>
              <a:spcBef>
                <a:spcPct val="0"/>
              </a:spcBef>
              <a:buNone/>
              <a:defRPr sz="3200" b="0" kern="1200" cap="all" baseline="0">
                <a:solidFill>
                  <a:schemeClr val="tx1"/>
                </a:solidFill>
                <a:latin typeface="+mj-lt"/>
                <a:ea typeface="+mj-ea"/>
                <a:cs typeface="+mj-cs"/>
              </a:defRPr>
            </a:lvl1pPr>
          </a:lstStyle>
          <a:p>
            <a:pPr>
              <a:defRPr sz="2800" b="1">
                <a:solidFill>
                  <a:srgbClr val="003366"/>
                </a:solidFill>
              </a:defRPr>
            </a:pPr>
            <a:r>
              <a:rPr lang="en-US" dirty="0"/>
              <a:t>Manual Supplier Price Quote Process – Overview</a:t>
            </a:r>
          </a:p>
        </p:txBody>
      </p:sp>
      <p:sp>
        <p:nvSpPr>
          <p:cNvPr id="3" name="Rectangle 2"/>
          <p:cNvSpPr/>
          <p:nvPr/>
        </p:nvSpPr>
        <p:spPr>
          <a:xfrm>
            <a:off x="1686246" y="919316"/>
            <a:ext cx="914400" cy="914400"/>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1503365" y="1905490"/>
            <a:ext cx="1280160" cy="503111"/>
          </a:xfrm>
          <a:prstGeom prst="rect">
            <a:avLst/>
          </a:prstGeom>
          <a:noFill/>
        </p:spPr>
        <p:txBody>
          <a:bodyPr wrap="square">
            <a:noAutofit/>
          </a:bodyPr>
          <a:lstStyle/>
          <a:p>
            <a:pPr algn="ctr">
              <a:defRPr sz="1200" b="1"/>
            </a:pPr>
            <a:r>
              <a:rPr sz="1200" dirty="0"/>
              <a:t>Initiation &amp; Coordination</a:t>
            </a:r>
          </a:p>
        </p:txBody>
      </p:sp>
      <p:sp>
        <p:nvSpPr>
          <p:cNvPr id="6" name="Rectangle 5"/>
          <p:cNvSpPr/>
          <p:nvPr/>
        </p:nvSpPr>
        <p:spPr>
          <a:xfrm>
            <a:off x="3627126" y="919316"/>
            <a:ext cx="914400" cy="914400"/>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3499418" y="1905491"/>
            <a:ext cx="1186755" cy="503110"/>
          </a:xfrm>
          <a:prstGeom prst="rect">
            <a:avLst/>
          </a:prstGeom>
          <a:noFill/>
        </p:spPr>
        <p:txBody>
          <a:bodyPr wrap="square">
            <a:noAutofit/>
          </a:bodyPr>
          <a:lstStyle/>
          <a:p>
            <a:pPr algn="ctr">
              <a:defRPr sz="1200" b="1"/>
            </a:pPr>
            <a:r>
              <a:rPr sz="1200" dirty="0"/>
              <a:t>Supplier Follow-Ups</a:t>
            </a:r>
          </a:p>
        </p:txBody>
      </p:sp>
      <p:sp>
        <p:nvSpPr>
          <p:cNvPr id="9" name="Rectangle 8"/>
          <p:cNvSpPr/>
          <p:nvPr/>
        </p:nvSpPr>
        <p:spPr>
          <a:xfrm>
            <a:off x="5568005" y="919316"/>
            <a:ext cx="914400" cy="914400"/>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5385125" y="1905491"/>
            <a:ext cx="1280160" cy="503110"/>
          </a:xfrm>
          <a:prstGeom prst="rect">
            <a:avLst/>
          </a:prstGeom>
          <a:noFill/>
        </p:spPr>
        <p:txBody>
          <a:bodyPr wrap="square">
            <a:noAutofit/>
          </a:bodyPr>
          <a:lstStyle/>
          <a:p>
            <a:pPr algn="ctr">
              <a:defRPr sz="1200" b="1"/>
            </a:pPr>
            <a:r>
              <a:rPr sz="1200" dirty="0"/>
              <a:t>Quote Analysis</a:t>
            </a:r>
          </a:p>
        </p:txBody>
      </p:sp>
      <p:sp>
        <p:nvSpPr>
          <p:cNvPr id="12" name="Rectangle 11"/>
          <p:cNvSpPr/>
          <p:nvPr/>
        </p:nvSpPr>
        <p:spPr>
          <a:xfrm>
            <a:off x="7508885" y="919316"/>
            <a:ext cx="914400" cy="914400"/>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TextBox 12"/>
          <p:cNvSpPr txBox="1"/>
          <p:nvPr/>
        </p:nvSpPr>
        <p:spPr>
          <a:xfrm>
            <a:off x="7173745" y="1908426"/>
            <a:ext cx="1584679" cy="500175"/>
          </a:xfrm>
          <a:prstGeom prst="rect">
            <a:avLst/>
          </a:prstGeom>
          <a:noFill/>
        </p:spPr>
        <p:txBody>
          <a:bodyPr wrap="square">
            <a:noAutofit/>
          </a:bodyPr>
          <a:lstStyle/>
          <a:p>
            <a:pPr algn="ctr">
              <a:defRPr sz="1200" b="1"/>
            </a:pPr>
            <a:r>
              <a:rPr lang="en-US" sz="1200" dirty="0"/>
              <a:t>Schedule </a:t>
            </a:r>
            <a:r>
              <a:rPr sz="1200" dirty="0"/>
              <a:t>Manager Review</a:t>
            </a:r>
          </a:p>
        </p:txBody>
      </p:sp>
      <p:sp>
        <p:nvSpPr>
          <p:cNvPr id="15" name="Rectangle 14"/>
          <p:cNvSpPr/>
          <p:nvPr/>
        </p:nvSpPr>
        <p:spPr>
          <a:xfrm>
            <a:off x="9449765" y="919316"/>
            <a:ext cx="914400" cy="914400"/>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9180861" y="1905490"/>
            <a:ext cx="1452206" cy="500175"/>
          </a:xfrm>
          <a:prstGeom prst="rect">
            <a:avLst/>
          </a:prstGeom>
          <a:noFill/>
        </p:spPr>
        <p:txBody>
          <a:bodyPr wrap="square">
            <a:noAutofit/>
          </a:bodyPr>
          <a:lstStyle/>
          <a:p>
            <a:pPr algn="ctr">
              <a:defRPr sz="1200" b="1"/>
            </a:pPr>
            <a:r>
              <a:rPr sz="1200" dirty="0"/>
              <a:t>Documentation &amp; Archiving</a:t>
            </a:r>
          </a:p>
        </p:txBody>
      </p:sp>
      <p:pic>
        <p:nvPicPr>
          <p:cNvPr id="20" name="Picture 19">
            <a:extLst>
              <a:ext uri="{FF2B5EF4-FFF2-40B4-BE49-F238E27FC236}">
                <a16:creationId xmlns:a16="http://schemas.microsoft.com/office/drawing/2014/main" id="{BDAEF16A-4B95-628C-6767-68706D93D255}"/>
              </a:ext>
            </a:extLst>
          </p:cNvPr>
          <p:cNvPicPr preferRelativeResize="0">
            <a:picLocks/>
          </p:cNvPicPr>
          <p:nvPr/>
        </p:nvPicPr>
        <p:blipFill>
          <a:blip r:embed="rId2">
            <a:extLst>
              <a:ext uri="{837473B0-CC2E-450A-ABE3-18F120FF3D39}">
                <a1611:picAttrSrcUrl xmlns:a1611="http://schemas.microsoft.com/office/drawing/2016/11/main" r:id="rId3"/>
              </a:ext>
            </a:extLst>
          </a:blip>
          <a:stretch>
            <a:fillRect/>
          </a:stretch>
        </p:blipFill>
        <p:spPr>
          <a:xfrm>
            <a:off x="1640294" y="917841"/>
            <a:ext cx="932688" cy="877824"/>
          </a:xfrm>
          <a:prstGeom prst="rect">
            <a:avLst/>
          </a:prstGeom>
        </p:spPr>
      </p:pic>
      <p:pic>
        <p:nvPicPr>
          <p:cNvPr id="23" name="Picture 22">
            <a:extLst>
              <a:ext uri="{FF2B5EF4-FFF2-40B4-BE49-F238E27FC236}">
                <a16:creationId xmlns:a16="http://schemas.microsoft.com/office/drawing/2014/main" id="{0004D3BF-5D5D-8BB0-DE13-467D9C995B6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644068" y="964658"/>
            <a:ext cx="897459" cy="897459"/>
          </a:xfrm>
          <a:prstGeom prst="rect">
            <a:avLst/>
          </a:prstGeom>
          <a:noFill/>
        </p:spPr>
      </p:pic>
      <p:pic>
        <p:nvPicPr>
          <p:cNvPr id="26" name="Picture 25">
            <a:extLst>
              <a:ext uri="{FF2B5EF4-FFF2-40B4-BE49-F238E27FC236}">
                <a16:creationId xmlns:a16="http://schemas.microsoft.com/office/drawing/2014/main" id="{6AA23AB7-1702-C684-0016-7CF3F69AD428}"/>
              </a:ext>
            </a:extLst>
          </p:cNvPr>
          <p:cNvPicPr preferRelativeResize="0">
            <a:picLocks/>
          </p:cNvPicPr>
          <p:nvPr/>
        </p:nvPicPr>
        <p:blipFill>
          <a:blip r:embed="rId6">
            <a:extLst>
              <a:ext uri="{837473B0-CC2E-450A-ABE3-18F120FF3D39}">
                <a1611:picAttrSrcUrl xmlns:a1611="http://schemas.microsoft.com/office/drawing/2016/11/main" r:id="rId7"/>
              </a:ext>
            </a:extLst>
          </a:blip>
          <a:stretch>
            <a:fillRect/>
          </a:stretch>
        </p:blipFill>
        <p:spPr>
          <a:xfrm>
            <a:off x="5614753" y="974869"/>
            <a:ext cx="822960" cy="809839"/>
          </a:xfrm>
          <a:prstGeom prst="rect">
            <a:avLst/>
          </a:prstGeom>
        </p:spPr>
      </p:pic>
      <p:pic>
        <p:nvPicPr>
          <p:cNvPr id="29" name="Picture 28">
            <a:extLst>
              <a:ext uri="{FF2B5EF4-FFF2-40B4-BE49-F238E27FC236}">
                <a16:creationId xmlns:a16="http://schemas.microsoft.com/office/drawing/2014/main" id="{C5546E9A-9E86-9486-B3CB-DF7BE682B112}"/>
              </a:ext>
            </a:extLst>
          </p:cNvPr>
          <p:cNvPicPr preferRelativeResize="0">
            <a:picLocks/>
          </p:cNvPicPr>
          <p:nvPr/>
        </p:nvPicPr>
        <p:blipFill>
          <a:blip r:embed="rId8">
            <a:extLst>
              <a:ext uri="{837473B0-CC2E-450A-ABE3-18F120FF3D39}">
                <a1611:picAttrSrcUrl xmlns:a1611="http://schemas.microsoft.com/office/drawing/2016/11/main" r:id="rId9"/>
              </a:ext>
            </a:extLst>
          </a:blip>
          <a:stretch>
            <a:fillRect/>
          </a:stretch>
        </p:blipFill>
        <p:spPr>
          <a:xfrm>
            <a:off x="7553131" y="965036"/>
            <a:ext cx="841248" cy="841248"/>
          </a:xfrm>
          <a:prstGeom prst="rect">
            <a:avLst/>
          </a:prstGeom>
        </p:spPr>
      </p:pic>
      <p:pic>
        <p:nvPicPr>
          <p:cNvPr id="31" name="Picture 30">
            <a:extLst>
              <a:ext uri="{FF2B5EF4-FFF2-40B4-BE49-F238E27FC236}">
                <a16:creationId xmlns:a16="http://schemas.microsoft.com/office/drawing/2014/main" id="{E220835D-1247-0F3E-C239-53F653C65DD4}"/>
              </a:ext>
            </a:extLst>
          </p:cNvPr>
          <p:cNvPicPr preferRelativeResize="0">
            <a:picLocks/>
          </p:cNvPicPr>
          <p:nvPr/>
        </p:nvPicPr>
        <p:blipFill>
          <a:blip r:embed="rId10">
            <a:extLst>
              <a:ext uri="{837473B0-CC2E-450A-ABE3-18F120FF3D39}">
                <a1611:picAttrSrcUrl xmlns:a1611="http://schemas.microsoft.com/office/drawing/2016/11/main" r:id="rId11"/>
              </a:ext>
            </a:extLst>
          </a:blip>
          <a:stretch>
            <a:fillRect/>
          </a:stretch>
        </p:blipFill>
        <p:spPr>
          <a:xfrm flipH="1">
            <a:off x="9480281" y="973394"/>
            <a:ext cx="859536" cy="840658"/>
          </a:xfrm>
          <a:prstGeom prst="rect">
            <a:avLst/>
          </a:prstGeom>
        </p:spPr>
      </p:pic>
      <p:sp>
        <p:nvSpPr>
          <p:cNvPr id="21" name="TextBox 20">
            <a:extLst>
              <a:ext uri="{FF2B5EF4-FFF2-40B4-BE49-F238E27FC236}">
                <a16:creationId xmlns:a16="http://schemas.microsoft.com/office/drawing/2014/main" id="{69C668CE-07D2-4F1E-10D9-5E1332565CE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236862" y="2537135"/>
            <a:ext cx="1813167" cy="3456432"/>
          </a:xfrm>
          <a:prstGeom prst="rect">
            <a:avLst/>
          </a:prstGeom>
          <a:ln>
            <a:solidFill>
              <a:schemeClr val="accent1"/>
            </a:solidFill>
          </a:ln>
        </p:spPr>
        <p:txBody>
          <a:bodyPr>
            <a:noAutofit/>
          </a:bodyPr>
          <a:lstStyle/>
          <a:p>
            <a:pPr marL="0" indent="0">
              <a:spcBef>
                <a:spcPts val="2500"/>
              </a:spcBef>
              <a:spcAft>
                <a:spcPts val="600"/>
              </a:spcAft>
              <a:buFont typeface="Arial" panose="020B0604020202020204" pitchFamily="34" charset="0"/>
              <a:buNone/>
            </a:pPr>
            <a:r>
              <a:rPr lang="en-US" sz="1100" b="1" dirty="0"/>
              <a:t>Quarterly Process Start</a:t>
            </a:r>
          </a:p>
          <a:p>
            <a:pPr marL="0" lvl="1" indent="0">
              <a:spcBef>
                <a:spcPts val="600"/>
              </a:spcBef>
              <a:spcAft>
                <a:spcPts val="600"/>
              </a:spcAft>
              <a:buFont typeface="Arial" panose="020B0604020202020204" pitchFamily="34" charset="0"/>
              <a:buNone/>
            </a:pPr>
            <a:r>
              <a:rPr lang="en-US" sz="1050" dirty="0"/>
              <a:t>The request for price quotes is initiated each quarter to gather supplier pricing information.</a:t>
            </a:r>
          </a:p>
          <a:p>
            <a:pPr marL="0" indent="0">
              <a:spcBef>
                <a:spcPts val="1200"/>
              </a:spcBef>
              <a:spcAft>
                <a:spcPts val="600"/>
              </a:spcAft>
              <a:buFont typeface="Arial" panose="020B0604020202020204" pitchFamily="34" charset="0"/>
              <a:buNone/>
            </a:pPr>
            <a:r>
              <a:rPr lang="en-US" sz="1100" b="1" dirty="0"/>
              <a:t>Manual Coordination</a:t>
            </a:r>
          </a:p>
          <a:p>
            <a:pPr marL="0" lvl="1" indent="0">
              <a:spcBef>
                <a:spcPts val="600"/>
              </a:spcBef>
              <a:spcAft>
                <a:spcPts val="600"/>
              </a:spcAft>
              <a:buFont typeface="Arial" panose="020B0604020202020204" pitchFamily="34" charset="0"/>
              <a:buNone/>
            </a:pPr>
            <a:r>
              <a:rPr lang="en-US" sz="1050" dirty="0"/>
              <a:t>Timely communication and coordination among procurement analysts are essential.</a:t>
            </a:r>
          </a:p>
        </p:txBody>
      </p:sp>
      <p:sp>
        <p:nvSpPr>
          <p:cNvPr id="22" name="TextBox 21">
            <a:extLst>
              <a:ext uri="{FF2B5EF4-FFF2-40B4-BE49-F238E27FC236}">
                <a16:creationId xmlns:a16="http://schemas.microsoft.com/office/drawing/2014/main" id="{D5F4C612-D5C3-1570-FB01-F1A2E53E2CF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186213" y="2537135"/>
            <a:ext cx="1813166" cy="3456432"/>
          </a:xfrm>
          <a:prstGeom prst="rect">
            <a:avLst/>
          </a:prstGeom>
          <a:ln>
            <a:solidFill>
              <a:schemeClr val="accent1"/>
            </a:solidFill>
          </a:ln>
        </p:spPr>
        <p:txBody>
          <a:bodyPr>
            <a:noAutofit/>
          </a:bodyPr>
          <a:lstStyle/>
          <a:p>
            <a:pPr marL="0" indent="0">
              <a:spcBef>
                <a:spcPts val="2500"/>
              </a:spcBef>
              <a:spcAft>
                <a:spcPts val="600"/>
              </a:spcAft>
              <a:buFont typeface="Arial" panose="020B0604020202020204" pitchFamily="34" charset="0"/>
              <a:buNone/>
            </a:pPr>
            <a:r>
              <a:rPr lang="en-US" sz="1100" b="1" dirty="0"/>
              <a:t>Manual Follow-Ups</a:t>
            </a:r>
          </a:p>
          <a:p>
            <a:pPr marL="0" lvl="1" indent="0">
              <a:spcBef>
                <a:spcPts val="600"/>
              </a:spcBef>
              <a:spcAft>
                <a:spcPts val="600"/>
              </a:spcAft>
              <a:buFont typeface="Arial" panose="020B0604020202020204" pitchFamily="34" charset="0"/>
              <a:buNone/>
            </a:pPr>
            <a:r>
              <a:rPr lang="en-US" sz="1050" dirty="0"/>
              <a:t>Manual follow-ups with suppliers are essential to maintain timely communication and progress.</a:t>
            </a:r>
          </a:p>
          <a:p>
            <a:pPr marL="0" indent="0">
              <a:spcBef>
                <a:spcPts val="1200"/>
              </a:spcBef>
              <a:spcAft>
                <a:spcPts val="600"/>
              </a:spcAft>
              <a:buFont typeface="Arial" panose="020B0604020202020204" pitchFamily="34" charset="0"/>
              <a:buNone/>
            </a:pPr>
            <a:r>
              <a:rPr lang="en-US" sz="1100" b="1" dirty="0"/>
              <a:t>Query Management Challenges</a:t>
            </a:r>
          </a:p>
          <a:p>
            <a:pPr marL="0" lvl="1" indent="0">
              <a:spcBef>
                <a:spcPts val="600"/>
              </a:spcBef>
              <a:spcAft>
                <a:spcPts val="600"/>
              </a:spcAft>
              <a:buFont typeface="Arial" panose="020B0604020202020204" pitchFamily="34" charset="0"/>
              <a:buNone/>
            </a:pPr>
            <a:r>
              <a:rPr lang="en-US" sz="1050" dirty="0"/>
              <a:t>Handling queries and clarifications along with follow-ups often leads to delays and increases team workload.</a:t>
            </a:r>
          </a:p>
        </p:txBody>
      </p:sp>
      <p:sp>
        <p:nvSpPr>
          <p:cNvPr id="24" name="TextBox 23">
            <a:extLst>
              <a:ext uri="{FF2B5EF4-FFF2-40B4-BE49-F238E27FC236}">
                <a16:creationId xmlns:a16="http://schemas.microsoft.com/office/drawing/2014/main" id="{B35B565F-CFB6-1D02-652C-6CCC8E310A2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93492" y="2537135"/>
            <a:ext cx="1897305" cy="3456432"/>
          </a:xfrm>
          <a:prstGeom prst="rect">
            <a:avLst/>
          </a:prstGeom>
          <a:ln>
            <a:solidFill>
              <a:schemeClr val="accent1"/>
            </a:solidFill>
          </a:ln>
        </p:spPr>
        <p:txBody>
          <a:bodyPr>
            <a:noAutofit/>
          </a:bodyPr>
          <a:lstStyle/>
          <a:p>
            <a:pPr marL="0" indent="0">
              <a:spcBef>
                <a:spcPts val="2500"/>
              </a:spcBef>
              <a:spcAft>
                <a:spcPts val="600"/>
              </a:spcAft>
              <a:buFont typeface="Arial" panose="020B0604020202020204" pitchFamily="34" charset="0"/>
              <a:buNone/>
            </a:pPr>
            <a:r>
              <a:rPr lang="en-US" sz="1100" b="1" dirty="0"/>
              <a:t>Quote Analysis Process</a:t>
            </a:r>
          </a:p>
          <a:p>
            <a:pPr marL="0" lvl="1" indent="0">
              <a:spcBef>
                <a:spcPts val="600"/>
              </a:spcBef>
              <a:spcAft>
                <a:spcPts val="600"/>
              </a:spcAft>
              <a:buFont typeface="Arial" panose="020B0604020202020204" pitchFamily="34" charset="0"/>
              <a:buNone/>
            </a:pPr>
            <a:r>
              <a:rPr lang="en-US" sz="1050" dirty="0"/>
              <a:t>Human review of received quotes to ensure quality of material received.</a:t>
            </a:r>
          </a:p>
          <a:p>
            <a:pPr marL="0" indent="0">
              <a:spcBef>
                <a:spcPts val="1200"/>
              </a:spcBef>
              <a:spcAft>
                <a:spcPts val="600"/>
              </a:spcAft>
              <a:buFont typeface="Arial" panose="020B0604020202020204" pitchFamily="34" charset="0"/>
              <a:buNone/>
            </a:pPr>
            <a:r>
              <a:rPr lang="en-US" sz="1100" b="1" dirty="0"/>
              <a:t>Manual Evaluation</a:t>
            </a:r>
          </a:p>
          <a:p>
            <a:pPr marL="0" lvl="1" indent="0">
              <a:spcBef>
                <a:spcPts val="600"/>
              </a:spcBef>
              <a:spcAft>
                <a:spcPts val="600"/>
              </a:spcAft>
              <a:buFont typeface="Arial" panose="020B0604020202020204" pitchFamily="34" charset="0"/>
              <a:buNone/>
            </a:pPr>
            <a:r>
              <a:rPr lang="en-US" sz="1050" dirty="0"/>
              <a:t>Supplier selection relies on manual assessment among procurement analysts.</a:t>
            </a:r>
          </a:p>
          <a:p>
            <a:pPr marL="0" indent="0">
              <a:spcBef>
                <a:spcPts val="1200"/>
              </a:spcBef>
              <a:spcAft>
                <a:spcPts val="600"/>
              </a:spcAft>
              <a:buFont typeface="Arial" panose="020B0604020202020204" pitchFamily="34" charset="0"/>
              <a:buNone/>
            </a:pPr>
            <a:r>
              <a:rPr lang="en-US" sz="1100" b="1" dirty="0"/>
              <a:t>Human Judgment Role</a:t>
            </a:r>
          </a:p>
          <a:p>
            <a:pPr marL="0" lvl="1" indent="0">
              <a:spcBef>
                <a:spcPts val="600"/>
              </a:spcBef>
              <a:spcAft>
                <a:spcPts val="600"/>
              </a:spcAft>
              <a:buFont typeface="Arial" panose="020B0604020202020204" pitchFamily="34" charset="0"/>
              <a:buNone/>
            </a:pPr>
            <a:r>
              <a:rPr lang="en-US" sz="1050" dirty="0"/>
              <a:t>Human expertise reviews and signs off the final analysis.</a:t>
            </a:r>
          </a:p>
        </p:txBody>
      </p:sp>
      <p:sp>
        <p:nvSpPr>
          <p:cNvPr id="25" name="TextBox 24">
            <a:extLst>
              <a:ext uri="{FF2B5EF4-FFF2-40B4-BE49-F238E27FC236}">
                <a16:creationId xmlns:a16="http://schemas.microsoft.com/office/drawing/2014/main" id="{91468786-5C47-7825-70F4-E9B14A86B28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71218" y="2537135"/>
            <a:ext cx="1805074" cy="3456432"/>
          </a:xfrm>
          <a:prstGeom prst="rect">
            <a:avLst/>
          </a:prstGeom>
          <a:ln>
            <a:solidFill>
              <a:schemeClr val="accent1"/>
            </a:solidFill>
          </a:ln>
        </p:spPr>
        <p:txBody>
          <a:bodyPr>
            <a:noAutofit/>
          </a:bodyPr>
          <a:lstStyle/>
          <a:p>
            <a:pPr marL="0" indent="0">
              <a:lnSpc>
                <a:spcPct val="90000"/>
              </a:lnSpc>
              <a:spcBef>
                <a:spcPts val="2500"/>
              </a:spcBef>
              <a:spcAft>
                <a:spcPts val="600"/>
              </a:spcAft>
              <a:buFont typeface="Arial" panose="020B0604020202020204" pitchFamily="34" charset="0"/>
              <a:buNone/>
            </a:pPr>
            <a:r>
              <a:rPr lang="en-US" sz="1100" b="1" dirty="0"/>
              <a:t>Scheduling Challenges</a:t>
            </a:r>
          </a:p>
          <a:p>
            <a:pPr marL="0" lvl="1" indent="0">
              <a:lnSpc>
                <a:spcPct val="90000"/>
              </a:lnSpc>
              <a:spcBef>
                <a:spcPts val="600"/>
              </a:spcBef>
              <a:spcAft>
                <a:spcPts val="600"/>
              </a:spcAft>
              <a:buFont typeface="Arial" panose="020B0604020202020204" pitchFamily="34" charset="0"/>
              <a:buNone/>
            </a:pPr>
            <a:r>
              <a:rPr lang="en-US" sz="1050" dirty="0"/>
              <a:t>Manual coordinating schedules among multiple managers causes delays in the proposal review process.</a:t>
            </a:r>
          </a:p>
        </p:txBody>
      </p:sp>
      <p:sp>
        <p:nvSpPr>
          <p:cNvPr id="27" name="TextBox 26">
            <a:extLst>
              <a:ext uri="{FF2B5EF4-FFF2-40B4-BE49-F238E27FC236}">
                <a16:creationId xmlns:a16="http://schemas.microsoft.com/office/drawing/2014/main" id="{3EBF16DC-FC5B-0CCB-F468-12CEC6C5B91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004427" y="2537135"/>
            <a:ext cx="1805075" cy="3456432"/>
          </a:xfrm>
          <a:prstGeom prst="rect">
            <a:avLst/>
          </a:prstGeom>
          <a:ln>
            <a:solidFill>
              <a:schemeClr val="accent1"/>
            </a:solidFill>
          </a:ln>
        </p:spPr>
        <p:txBody>
          <a:bodyPr>
            <a:noAutofit/>
          </a:bodyPr>
          <a:lstStyle/>
          <a:p>
            <a:pPr marL="0" indent="0">
              <a:lnSpc>
                <a:spcPct val="90000"/>
              </a:lnSpc>
              <a:spcBef>
                <a:spcPts val="2500"/>
              </a:spcBef>
              <a:spcAft>
                <a:spcPts val="600"/>
              </a:spcAft>
              <a:buFont typeface="Arial" panose="020B0604020202020204" pitchFamily="34" charset="0"/>
              <a:buNone/>
            </a:pPr>
            <a:r>
              <a:rPr lang="en-US" sz="1100" b="1" dirty="0"/>
              <a:t>Importance of Documentation</a:t>
            </a:r>
          </a:p>
          <a:p>
            <a:pPr marL="0" lvl="1" indent="0">
              <a:lnSpc>
                <a:spcPct val="90000"/>
              </a:lnSpc>
              <a:spcBef>
                <a:spcPts val="600"/>
              </a:spcBef>
              <a:spcAft>
                <a:spcPts val="600"/>
              </a:spcAft>
              <a:buFont typeface="Arial" panose="020B0604020202020204" pitchFamily="34" charset="0"/>
              <a:buNone/>
            </a:pPr>
            <a:r>
              <a:rPr lang="en-US" sz="1050" dirty="0"/>
              <a:t>Documenting meetings is essential for maintaining accurate records.</a:t>
            </a:r>
          </a:p>
          <a:p>
            <a:pPr marL="0" indent="0">
              <a:lnSpc>
                <a:spcPct val="90000"/>
              </a:lnSpc>
              <a:spcBef>
                <a:spcPts val="1200"/>
              </a:spcBef>
              <a:spcAft>
                <a:spcPts val="600"/>
              </a:spcAft>
              <a:buFont typeface="Arial" panose="020B0604020202020204" pitchFamily="34" charset="0"/>
              <a:buNone/>
            </a:pPr>
            <a:r>
              <a:rPr lang="en-US" sz="1100" b="1" dirty="0"/>
              <a:t>Archiving Proposals</a:t>
            </a:r>
          </a:p>
          <a:p>
            <a:pPr marL="0" lvl="1" indent="0">
              <a:lnSpc>
                <a:spcPct val="90000"/>
              </a:lnSpc>
              <a:spcBef>
                <a:spcPts val="600"/>
              </a:spcBef>
              <a:spcAft>
                <a:spcPts val="600"/>
              </a:spcAft>
              <a:buFont typeface="Arial" panose="020B0604020202020204" pitchFamily="34" charset="0"/>
              <a:buNone/>
            </a:pPr>
            <a:r>
              <a:rPr lang="en-US" sz="1050" dirty="0"/>
              <a:t>Archiving proposals preserves important decisions and supports future reference and audits.</a:t>
            </a:r>
          </a:p>
          <a:p>
            <a:pPr marL="0" indent="0">
              <a:lnSpc>
                <a:spcPct val="90000"/>
              </a:lnSpc>
              <a:spcBef>
                <a:spcPts val="1200"/>
              </a:spcBef>
              <a:spcAft>
                <a:spcPts val="600"/>
              </a:spcAft>
              <a:buFont typeface="Arial" panose="020B0604020202020204" pitchFamily="34" charset="0"/>
              <a:buNone/>
            </a:pPr>
            <a:r>
              <a:rPr lang="en-US" sz="1100" b="1" dirty="0"/>
              <a:t>Manual Workload Challenges</a:t>
            </a:r>
          </a:p>
          <a:p>
            <a:pPr marL="0" lvl="1" indent="0">
              <a:lnSpc>
                <a:spcPct val="90000"/>
              </a:lnSpc>
              <a:spcBef>
                <a:spcPts val="600"/>
              </a:spcBef>
              <a:spcAft>
                <a:spcPts val="600"/>
              </a:spcAft>
              <a:buFont typeface="Arial" panose="020B0604020202020204" pitchFamily="34" charset="0"/>
              <a:buNone/>
            </a:pPr>
            <a:r>
              <a:rPr lang="en-US" sz="1050" dirty="0"/>
              <a:t>Manual documentation and archiving increase workload.</a:t>
            </a:r>
          </a:p>
        </p:txBody>
      </p:sp>
      <p:sp>
        <p:nvSpPr>
          <p:cNvPr id="28" name="Arrow: Right 27">
            <a:extLst>
              <a:ext uri="{FF2B5EF4-FFF2-40B4-BE49-F238E27FC236}">
                <a16:creationId xmlns:a16="http://schemas.microsoft.com/office/drawing/2014/main" id="{39AAB97A-BD7C-2E65-7DD7-60E161C0C22F}"/>
              </a:ext>
            </a:extLst>
          </p:cNvPr>
          <p:cNvSpPr/>
          <p:nvPr/>
        </p:nvSpPr>
        <p:spPr>
          <a:xfrm>
            <a:off x="2865140" y="1230507"/>
            <a:ext cx="579106" cy="365760"/>
          </a:xfrm>
          <a:prstGeom prst="right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D6EC154-38AE-4D52-C736-37A54FB1CA55}"/>
              </a:ext>
            </a:extLst>
          </p:cNvPr>
          <p:cNvSpPr/>
          <p:nvPr/>
        </p:nvSpPr>
        <p:spPr>
          <a:xfrm>
            <a:off x="4765212" y="1230507"/>
            <a:ext cx="579106" cy="365760"/>
          </a:xfrm>
          <a:prstGeom prst="right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606EC702-D146-4DFC-99E7-58FB2E770333}"/>
              </a:ext>
            </a:extLst>
          </p:cNvPr>
          <p:cNvSpPr/>
          <p:nvPr/>
        </p:nvSpPr>
        <p:spPr>
          <a:xfrm>
            <a:off x="6750338" y="1230507"/>
            <a:ext cx="579106" cy="365760"/>
          </a:xfrm>
          <a:prstGeom prst="right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3508AF52-DD44-E422-A0FF-EBC71B764AAC}"/>
              </a:ext>
            </a:extLst>
          </p:cNvPr>
          <p:cNvSpPr/>
          <p:nvPr/>
        </p:nvSpPr>
        <p:spPr>
          <a:xfrm>
            <a:off x="8687779" y="1233948"/>
            <a:ext cx="579106" cy="365760"/>
          </a:xfrm>
          <a:prstGeom prst="right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ooter Placeholder 4">
            <a:extLst>
              <a:ext uri="{FF2B5EF4-FFF2-40B4-BE49-F238E27FC236}">
                <a16:creationId xmlns:a16="http://schemas.microsoft.com/office/drawing/2014/main" id="{0B120FBC-C549-0B95-615C-557708C08819}"/>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dirty="0"/>
              <a:t>Created by: CodyMasterAI</a:t>
            </a:r>
          </a:p>
        </p:txBody>
      </p:sp>
      <p:sp>
        <p:nvSpPr>
          <p:cNvPr id="35" name="Date Placeholder 3">
            <a:extLst>
              <a:ext uri="{FF2B5EF4-FFF2-40B4-BE49-F238E27FC236}">
                <a16:creationId xmlns:a16="http://schemas.microsoft.com/office/drawing/2014/main" id="{2900C584-474B-F0E6-B87A-20C3447A294F}"/>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12/30/2025</a:t>
            </a:fld>
            <a:endParaRPr lang="en-US"/>
          </a:p>
        </p:txBody>
      </p:sp>
      <p:sp>
        <p:nvSpPr>
          <p:cNvPr id="36" name="Slide Number Placeholder 5">
            <a:extLst>
              <a:ext uri="{FF2B5EF4-FFF2-40B4-BE49-F238E27FC236}">
                <a16:creationId xmlns:a16="http://schemas.microsoft.com/office/drawing/2014/main" id="{481BCC81-23BA-69D0-C813-D95993ABB547}"/>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250"/>
                                  </p:stCondLst>
                                  <p:iterate>
                                    <p:tmPct val="10000"/>
                                  </p:iterate>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250"/>
                                  </p:stCondLst>
                                  <p:iterate>
                                    <p:tmPct val="10000"/>
                                  </p:iterate>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250"/>
                                  </p:stCondLst>
                                  <p:iterate>
                                    <p:tmPct val="10000"/>
                                  </p:iterate>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250"/>
                                  </p:stCondLst>
                                  <p:iterate>
                                    <p:tmPct val="10000"/>
                                  </p:iterate>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P spid="25"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A82B88A-4559-7C8D-5BC5-F4A9375A22D4}"/>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12/30/2025</a:t>
            </a:fld>
            <a:endParaRPr lang="en-US"/>
          </a:p>
        </p:txBody>
      </p:sp>
      <p:sp>
        <p:nvSpPr>
          <p:cNvPr id="5" name="Footer Placeholder 4">
            <a:extLst>
              <a:ext uri="{FF2B5EF4-FFF2-40B4-BE49-F238E27FC236}">
                <a16:creationId xmlns:a16="http://schemas.microsoft.com/office/drawing/2014/main" id="{A7EA95FC-01A5-D66D-D9E2-447FAA6F2009}"/>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dirty="0"/>
              <a:t>Created by: CodyMasterAI</a:t>
            </a:r>
          </a:p>
        </p:txBody>
      </p:sp>
      <p:sp>
        <p:nvSpPr>
          <p:cNvPr id="6" name="Slide Number Placeholder 5">
            <a:extLst>
              <a:ext uri="{FF2B5EF4-FFF2-40B4-BE49-F238E27FC236}">
                <a16:creationId xmlns:a16="http://schemas.microsoft.com/office/drawing/2014/main" id="{F30FD4FF-4EE4-7A84-2064-D79A275E3281}"/>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5</a:t>
            </a:fld>
            <a:endParaRPr lang="en-US"/>
          </a:p>
        </p:txBody>
      </p:sp>
      <p:sp>
        <p:nvSpPr>
          <p:cNvPr id="3" name="Title 1">
            <a:extLst>
              <a:ext uri="{FF2B5EF4-FFF2-40B4-BE49-F238E27FC236}">
                <a16:creationId xmlns:a16="http://schemas.microsoft.com/office/drawing/2014/main" id="{8CBA9B56-7544-F484-F16C-7DA9FFF3230A}"/>
              </a:ext>
            </a:extLst>
          </p:cNvPr>
          <p:cNvSpPr txBox="1">
            <a:spLocks/>
          </p:cNvSpPr>
          <p:nvPr/>
        </p:nvSpPr>
        <p:spPr>
          <a:xfrm>
            <a:off x="431172" y="293303"/>
            <a:ext cx="11125032" cy="7685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cap="all" baseline="0">
                <a:solidFill>
                  <a:schemeClr val="tx1"/>
                </a:solidFill>
                <a:latin typeface="+mj-lt"/>
                <a:ea typeface="+mj-ea"/>
                <a:cs typeface="+mj-cs"/>
              </a:defRPr>
            </a:lvl1pPr>
          </a:lstStyle>
          <a:p>
            <a:r>
              <a:rPr lang="en-US" dirty="0"/>
              <a:t>Flowchart of New Automated Process</a:t>
            </a:r>
          </a:p>
        </p:txBody>
      </p:sp>
      <p:pic>
        <p:nvPicPr>
          <p:cNvPr id="14" name="Graphic 13" descr="Programmer male with solid fill">
            <a:extLst>
              <a:ext uri="{FF2B5EF4-FFF2-40B4-BE49-F238E27FC236}">
                <a16:creationId xmlns:a16="http://schemas.microsoft.com/office/drawing/2014/main" id="{4561D47E-1456-E8DF-4041-0D5BC714C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802" y="2050654"/>
            <a:ext cx="914400" cy="914400"/>
          </a:xfrm>
          <a:prstGeom prst="rect">
            <a:avLst/>
          </a:prstGeom>
        </p:spPr>
      </p:pic>
      <p:pic>
        <p:nvPicPr>
          <p:cNvPr id="15" name="Graphic 14" descr="Programmer male with solid fill">
            <a:extLst>
              <a:ext uri="{FF2B5EF4-FFF2-40B4-BE49-F238E27FC236}">
                <a16:creationId xmlns:a16="http://schemas.microsoft.com/office/drawing/2014/main" id="{7340BBCE-81A2-D448-ED37-B6EA20645B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002" y="2050654"/>
            <a:ext cx="914400" cy="914400"/>
          </a:xfrm>
          <a:prstGeom prst="rect">
            <a:avLst/>
          </a:prstGeom>
        </p:spPr>
      </p:pic>
      <p:pic>
        <p:nvPicPr>
          <p:cNvPr id="18" name="Graphic 17" descr="Office worker male with solid fill">
            <a:extLst>
              <a:ext uri="{FF2B5EF4-FFF2-40B4-BE49-F238E27FC236}">
                <a16:creationId xmlns:a16="http://schemas.microsoft.com/office/drawing/2014/main" id="{3B32F9D4-9A62-2E8D-1BC1-E9AC847669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41551" y="3785437"/>
            <a:ext cx="848031" cy="848031"/>
          </a:xfrm>
          <a:prstGeom prst="rect">
            <a:avLst/>
          </a:prstGeom>
        </p:spPr>
      </p:pic>
      <p:pic>
        <p:nvPicPr>
          <p:cNvPr id="22" name="Graphic 21" descr="Male profile with solid fill">
            <a:extLst>
              <a:ext uri="{FF2B5EF4-FFF2-40B4-BE49-F238E27FC236}">
                <a16:creationId xmlns:a16="http://schemas.microsoft.com/office/drawing/2014/main" id="{FBAA6265-F1C0-FD92-2378-F47152542BD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58731" y="1082581"/>
            <a:ext cx="914400" cy="914400"/>
          </a:xfrm>
          <a:prstGeom prst="rect">
            <a:avLst/>
          </a:prstGeom>
        </p:spPr>
      </p:pic>
      <p:pic>
        <p:nvPicPr>
          <p:cNvPr id="23" name="Graphic 22" descr="Male profile with solid fill">
            <a:extLst>
              <a:ext uri="{FF2B5EF4-FFF2-40B4-BE49-F238E27FC236}">
                <a16:creationId xmlns:a16="http://schemas.microsoft.com/office/drawing/2014/main" id="{61817BF4-4FFF-51DE-80CF-6A68F154B8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51934" y="2112717"/>
            <a:ext cx="914400" cy="914400"/>
          </a:xfrm>
          <a:prstGeom prst="rect">
            <a:avLst/>
          </a:prstGeom>
        </p:spPr>
      </p:pic>
      <p:pic>
        <p:nvPicPr>
          <p:cNvPr id="24" name="Graphic 23" descr="Male profile with solid fill">
            <a:extLst>
              <a:ext uri="{FF2B5EF4-FFF2-40B4-BE49-F238E27FC236}">
                <a16:creationId xmlns:a16="http://schemas.microsoft.com/office/drawing/2014/main" id="{CEF87F9D-E0C5-4591-CE96-51CB2BF914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53148" y="3096014"/>
            <a:ext cx="914400" cy="914400"/>
          </a:xfrm>
          <a:prstGeom prst="rect">
            <a:avLst/>
          </a:prstGeom>
        </p:spPr>
      </p:pic>
      <p:cxnSp>
        <p:nvCxnSpPr>
          <p:cNvPr id="26" name="Straight Arrow Connector 25">
            <a:extLst>
              <a:ext uri="{FF2B5EF4-FFF2-40B4-BE49-F238E27FC236}">
                <a16:creationId xmlns:a16="http://schemas.microsoft.com/office/drawing/2014/main" id="{2B0C2A4D-B295-6656-25AB-AF0285B06D36}"/>
              </a:ext>
            </a:extLst>
          </p:cNvPr>
          <p:cNvCxnSpPr>
            <a:cxnSpLocks/>
          </p:cNvCxnSpPr>
          <p:nvPr/>
        </p:nvCxnSpPr>
        <p:spPr>
          <a:xfrm flipV="1">
            <a:off x="1581921" y="1539781"/>
            <a:ext cx="770013" cy="1030136"/>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3AA9CA1-E0AA-8AF7-D65F-326F57243E77}"/>
              </a:ext>
            </a:extLst>
          </p:cNvPr>
          <p:cNvCxnSpPr>
            <a:cxnSpLocks/>
          </p:cNvCxnSpPr>
          <p:nvPr/>
        </p:nvCxnSpPr>
        <p:spPr>
          <a:xfrm>
            <a:off x="1581921" y="2569917"/>
            <a:ext cx="762065"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37070C6-73E4-D4C9-19B0-73EB9D68AFEE}"/>
              </a:ext>
            </a:extLst>
          </p:cNvPr>
          <p:cNvCxnSpPr>
            <a:cxnSpLocks/>
          </p:cNvCxnSpPr>
          <p:nvPr/>
        </p:nvCxnSpPr>
        <p:spPr>
          <a:xfrm>
            <a:off x="1581921" y="2580979"/>
            <a:ext cx="758531" cy="966035"/>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7190AB6-EBB7-A812-61C8-77AED05E6651}"/>
              </a:ext>
            </a:extLst>
          </p:cNvPr>
          <p:cNvSpPr txBox="1"/>
          <p:nvPr/>
        </p:nvSpPr>
        <p:spPr>
          <a:xfrm>
            <a:off x="1492680" y="1224663"/>
            <a:ext cx="848309" cy="230832"/>
          </a:xfrm>
          <a:prstGeom prst="rect">
            <a:avLst/>
          </a:prstGeom>
          <a:noFill/>
        </p:spPr>
        <p:txBody>
          <a:bodyPr wrap="none" rtlCol="0">
            <a:spAutoFit/>
          </a:bodyPr>
          <a:lstStyle/>
          <a:p>
            <a:pPr algn="ctr"/>
            <a:r>
              <a:rPr lang="en-US" sz="900" b="1" dirty="0">
                <a:solidFill>
                  <a:schemeClr val="accent1">
                    <a:lumMod val="75000"/>
                  </a:schemeClr>
                </a:solidFill>
              </a:rPr>
              <a:t>Initiate RFQ</a:t>
            </a:r>
          </a:p>
        </p:txBody>
      </p:sp>
      <p:pic>
        <p:nvPicPr>
          <p:cNvPr id="33" name="Graphic 32" descr="Programmer male with solid fill">
            <a:extLst>
              <a:ext uri="{FF2B5EF4-FFF2-40B4-BE49-F238E27FC236}">
                <a16:creationId xmlns:a16="http://schemas.microsoft.com/office/drawing/2014/main" id="{4A38BBD0-6D34-81C4-DB52-08905A5962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1014" y="2059255"/>
            <a:ext cx="914400" cy="914400"/>
          </a:xfrm>
          <a:prstGeom prst="rect">
            <a:avLst/>
          </a:prstGeom>
        </p:spPr>
      </p:pic>
      <p:pic>
        <p:nvPicPr>
          <p:cNvPr id="34" name="Graphic 33" descr="Programmer male with solid fill">
            <a:extLst>
              <a:ext uri="{FF2B5EF4-FFF2-40B4-BE49-F238E27FC236}">
                <a16:creationId xmlns:a16="http://schemas.microsoft.com/office/drawing/2014/main" id="{4849CAB8-EA97-6669-57E6-367876C5C9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8214" y="2059255"/>
            <a:ext cx="914400" cy="914400"/>
          </a:xfrm>
          <a:prstGeom prst="rect">
            <a:avLst/>
          </a:prstGeom>
        </p:spPr>
      </p:pic>
      <p:sp>
        <p:nvSpPr>
          <p:cNvPr id="49" name="TextBox 48">
            <a:extLst>
              <a:ext uri="{FF2B5EF4-FFF2-40B4-BE49-F238E27FC236}">
                <a16:creationId xmlns:a16="http://schemas.microsoft.com/office/drawing/2014/main" id="{1D485CC0-157F-3741-1D14-9A8EC2264E9D}"/>
              </a:ext>
            </a:extLst>
          </p:cNvPr>
          <p:cNvSpPr txBox="1"/>
          <p:nvPr/>
        </p:nvSpPr>
        <p:spPr>
          <a:xfrm>
            <a:off x="3160695" y="1826757"/>
            <a:ext cx="938919" cy="246221"/>
          </a:xfrm>
          <a:prstGeom prst="rect">
            <a:avLst/>
          </a:prstGeom>
          <a:noFill/>
        </p:spPr>
        <p:txBody>
          <a:bodyPr wrap="square" rtlCol="0">
            <a:noAutofit/>
          </a:bodyPr>
          <a:lstStyle/>
          <a:p>
            <a:pPr algn="ctr"/>
            <a:r>
              <a:rPr lang="en-US" sz="900" b="1" dirty="0">
                <a:solidFill>
                  <a:schemeClr val="accent1">
                    <a:lumMod val="75000"/>
                  </a:schemeClr>
                </a:solidFill>
              </a:rPr>
              <a:t>Wait &amp; Follow-up</a:t>
            </a:r>
          </a:p>
        </p:txBody>
      </p:sp>
      <p:sp>
        <p:nvSpPr>
          <p:cNvPr id="50" name="TextBox 49">
            <a:extLst>
              <a:ext uri="{FF2B5EF4-FFF2-40B4-BE49-F238E27FC236}">
                <a16:creationId xmlns:a16="http://schemas.microsoft.com/office/drawing/2014/main" id="{0C82F8A7-3CC7-D015-7417-9DA0026D5D71}"/>
              </a:ext>
            </a:extLst>
          </p:cNvPr>
          <p:cNvSpPr txBox="1"/>
          <p:nvPr/>
        </p:nvSpPr>
        <p:spPr>
          <a:xfrm>
            <a:off x="3196127" y="2993734"/>
            <a:ext cx="868053" cy="246221"/>
          </a:xfrm>
          <a:prstGeom prst="rect">
            <a:avLst/>
          </a:prstGeom>
          <a:noFill/>
        </p:spPr>
        <p:txBody>
          <a:bodyPr wrap="square" rtlCol="0">
            <a:noAutofit/>
          </a:bodyPr>
          <a:lstStyle/>
          <a:p>
            <a:pPr algn="ctr"/>
            <a:r>
              <a:rPr lang="en-US" sz="900" b="1" dirty="0">
                <a:solidFill>
                  <a:schemeClr val="accent1">
                    <a:lumMod val="75000"/>
                  </a:schemeClr>
                </a:solidFill>
              </a:rPr>
              <a:t>Address Question</a:t>
            </a:r>
          </a:p>
        </p:txBody>
      </p:sp>
      <p:sp>
        <p:nvSpPr>
          <p:cNvPr id="57" name="Arc 56">
            <a:extLst>
              <a:ext uri="{FF2B5EF4-FFF2-40B4-BE49-F238E27FC236}">
                <a16:creationId xmlns:a16="http://schemas.microsoft.com/office/drawing/2014/main" id="{97C92A6D-CDA2-8416-B036-282564174A87}"/>
              </a:ext>
            </a:extLst>
          </p:cNvPr>
          <p:cNvSpPr/>
          <p:nvPr/>
        </p:nvSpPr>
        <p:spPr>
          <a:xfrm>
            <a:off x="2908143" y="1499432"/>
            <a:ext cx="938919" cy="848032"/>
          </a:xfrm>
          <a:prstGeom prst="arc">
            <a:avLst/>
          </a:prstGeom>
          <a:ln w="19050">
            <a:headEnd type="triangle"/>
            <a:tailEnd type="triangle"/>
          </a:ln>
          <a:scene3d>
            <a:camera prst="orthographicFront">
              <a:rot lat="0" lon="0" rev="24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a:extLst>
              <a:ext uri="{FF2B5EF4-FFF2-40B4-BE49-F238E27FC236}">
                <a16:creationId xmlns:a16="http://schemas.microsoft.com/office/drawing/2014/main" id="{83480A95-CBFD-5377-F10F-C92A8939EBA7}"/>
              </a:ext>
            </a:extLst>
          </p:cNvPr>
          <p:cNvSpPr/>
          <p:nvPr/>
        </p:nvSpPr>
        <p:spPr>
          <a:xfrm>
            <a:off x="2932095" y="3251008"/>
            <a:ext cx="938919" cy="848032"/>
          </a:xfrm>
          <a:prstGeom prst="arc">
            <a:avLst/>
          </a:prstGeom>
          <a:ln w="19050">
            <a:headEnd type="triangle"/>
            <a:tailEnd type="triangle"/>
          </a:ln>
          <a:scene3d>
            <a:camera prst="orthographicFront">
              <a:rot lat="0" lon="0" rev="132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Flowchart: Decision 58">
            <a:extLst>
              <a:ext uri="{FF2B5EF4-FFF2-40B4-BE49-F238E27FC236}">
                <a16:creationId xmlns:a16="http://schemas.microsoft.com/office/drawing/2014/main" id="{86E2D7C0-80DF-EDC2-AD6D-868D1678F0F1}"/>
              </a:ext>
            </a:extLst>
          </p:cNvPr>
          <p:cNvSpPr/>
          <p:nvPr/>
        </p:nvSpPr>
        <p:spPr>
          <a:xfrm>
            <a:off x="5458918" y="2234242"/>
            <a:ext cx="1374500" cy="564426"/>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dirty="0"/>
              <a:t>All quotes collected &amp; reviewed</a:t>
            </a:r>
          </a:p>
        </p:txBody>
      </p:sp>
      <p:cxnSp>
        <p:nvCxnSpPr>
          <p:cNvPr id="60" name="Straight Arrow Connector 59">
            <a:extLst>
              <a:ext uri="{FF2B5EF4-FFF2-40B4-BE49-F238E27FC236}">
                <a16:creationId xmlns:a16="http://schemas.microsoft.com/office/drawing/2014/main" id="{0BFACF18-89C1-D0C4-5B8A-AA51AE4A815C}"/>
              </a:ext>
            </a:extLst>
          </p:cNvPr>
          <p:cNvCxnSpPr>
            <a:cxnSpLocks/>
            <a:endCxn id="59" idx="1"/>
          </p:cNvCxnSpPr>
          <p:nvPr/>
        </p:nvCxnSpPr>
        <p:spPr>
          <a:xfrm>
            <a:off x="5171766" y="2516455"/>
            <a:ext cx="287152"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105A53E-D7AD-9931-1F43-C2C4F8A61A80}"/>
              </a:ext>
            </a:extLst>
          </p:cNvPr>
          <p:cNvCxnSpPr>
            <a:stCxn id="59" idx="0"/>
          </p:cNvCxnSpPr>
          <p:nvPr/>
        </p:nvCxnSpPr>
        <p:spPr>
          <a:xfrm rot="16200000" flipV="1">
            <a:off x="5031622" y="1119696"/>
            <a:ext cx="359954" cy="1869138"/>
          </a:xfrm>
          <a:prstGeom prst="bentConnector2">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03C02AC-047E-5836-0D83-98D83E2D462E}"/>
              </a:ext>
            </a:extLst>
          </p:cNvPr>
          <p:cNvSpPr txBox="1"/>
          <p:nvPr/>
        </p:nvSpPr>
        <p:spPr>
          <a:xfrm>
            <a:off x="5458984" y="1539781"/>
            <a:ext cx="705840" cy="246221"/>
          </a:xfrm>
          <a:prstGeom prst="rect">
            <a:avLst/>
          </a:prstGeom>
          <a:noFill/>
        </p:spPr>
        <p:txBody>
          <a:bodyPr wrap="square" rtlCol="0">
            <a:noAutofit/>
          </a:bodyPr>
          <a:lstStyle/>
          <a:p>
            <a:pPr algn="ctr"/>
            <a:r>
              <a:rPr lang="en-US" sz="900" b="1" dirty="0">
                <a:solidFill>
                  <a:schemeClr val="accent1">
                    <a:lumMod val="75000"/>
                  </a:schemeClr>
                </a:solidFill>
              </a:rPr>
              <a:t>No</a:t>
            </a:r>
          </a:p>
        </p:txBody>
      </p:sp>
      <p:pic>
        <p:nvPicPr>
          <p:cNvPr id="68" name="Graphic 67" descr="Head with gears with solid fill">
            <a:extLst>
              <a:ext uri="{FF2B5EF4-FFF2-40B4-BE49-F238E27FC236}">
                <a16:creationId xmlns:a16="http://schemas.microsoft.com/office/drawing/2014/main" id="{3A2A48FF-E538-483F-310E-0B0ADBAB70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78958" y="3785437"/>
            <a:ext cx="848032" cy="848032"/>
          </a:xfrm>
          <a:prstGeom prst="rect">
            <a:avLst/>
          </a:prstGeom>
        </p:spPr>
      </p:pic>
      <p:pic>
        <p:nvPicPr>
          <p:cNvPr id="69" name="Graphic 68" descr="Head with gears with solid fill">
            <a:extLst>
              <a:ext uri="{FF2B5EF4-FFF2-40B4-BE49-F238E27FC236}">
                <a16:creationId xmlns:a16="http://schemas.microsoft.com/office/drawing/2014/main" id="{87011661-F68C-D4B5-B098-FA81F60A2C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0736" y="3785437"/>
            <a:ext cx="848032" cy="848032"/>
          </a:xfrm>
          <a:prstGeom prst="rect">
            <a:avLst/>
          </a:prstGeom>
        </p:spPr>
      </p:pic>
      <p:sp>
        <p:nvSpPr>
          <p:cNvPr id="70" name="TextBox 69">
            <a:extLst>
              <a:ext uri="{FF2B5EF4-FFF2-40B4-BE49-F238E27FC236}">
                <a16:creationId xmlns:a16="http://schemas.microsoft.com/office/drawing/2014/main" id="{AE0AAF64-8B7B-2DCA-7052-7E5344A92CDB}"/>
              </a:ext>
            </a:extLst>
          </p:cNvPr>
          <p:cNvSpPr txBox="1"/>
          <p:nvPr/>
        </p:nvSpPr>
        <p:spPr>
          <a:xfrm>
            <a:off x="5676708" y="4730003"/>
            <a:ext cx="938919" cy="579422"/>
          </a:xfrm>
          <a:prstGeom prst="rect">
            <a:avLst/>
          </a:prstGeom>
          <a:noFill/>
        </p:spPr>
        <p:txBody>
          <a:bodyPr wrap="square" rtlCol="0">
            <a:noAutofit/>
          </a:bodyPr>
          <a:lstStyle/>
          <a:p>
            <a:pPr algn="ctr"/>
            <a:r>
              <a:rPr lang="en-US" sz="900" b="1" dirty="0">
                <a:solidFill>
                  <a:schemeClr val="accent1">
                    <a:lumMod val="75000"/>
                  </a:schemeClr>
                </a:solidFill>
              </a:rPr>
              <a:t>Best Offer Comparison Analysis</a:t>
            </a:r>
          </a:p>
        </p:txBody>
      </p:sp>
      <p:cxnSp>
        <p:nvCxnSpPr>
          <p:cNvPr id="71" name="Straight Arrow Connector 70">
            <a:extLst>
              <a:ext uri="{FF2B5EF4-FFF2-40B4-BE49-F238E27FC236}">
                <a16:creationId xmlns:a16="http://schemas.microsoft.com/office/drawing/2014/main" id="{2CE85928-CEB9-0DE4-E008-9435DA32E148}"/>
              </a:ext>
            </a:extLst>
          </p:cNvPr>
          <p:cNvCxnSpPr>
            <a:cxnSpLocks/>
            <a:stCxn id="59" idx="2"/>
          </p:cNvCxnSpPr>
          <p:nvPr/>
        </p:nvCxnSpPr>
        <p:spPr>
          <a:xfrm flipH="1">
            <a:off x="6146167" y="2798668"/>
            <a:ext cx="1" cy="90087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D2EB3D-7576-3CFE-91F0-9C487FEC0EE8}"/>
              </a:ext>
            </a:extLst>
          </p:cNvPr>
          <p:cNvSpPr txBox="1"/>
          <p:nvPr/>
        </p:nvSpPr>
        <p:spPr>
          <a:xfrm>
            <a:off x="6062512" y="3125993"/>
            <a:ext cx="705840" cy="246221"/>
          </a:xfrm>
          <a:prstGeom prst="rect">
            <a:avLst/>
          </a:prstGeom>
          <a:noFill/>
        </p:spPr>
        <p:txBody>
          <a:bodyPr wrap="square" rtlCol="0">
            <a:noAutofit/>
          </a:bodyPr>
          <a:lstStyle/>
          <a:p>
            <a:pPr algn="ctr"/>
            <a:r>
              <a:rPr lang="en-US" sz="900" b="1" dirty="0">
                <a:solidFill>
                  <a:schemeClr val="accent1">
                    <a:lumMod val="75000"/>
                  </a:schemeClr>
                </a:solidFill>
              </a:rPr>
              <a:t>Yes</a:t>
            </a:r>
          </a:p>
        </p:txBody>
      </p:sp>
      <p:sp>
        <p:nvSpPr>
          <p:cNvPr id="78" name="TextBox 77">
            <a:extLst>
              <a:ext uri="{FF2B5EF4-FFF2-40B4-BE49-F238E27FC236}">
                <a16:creationId xmlns:a16="http://schemas.microsoft.com/office/drawing/2014/main" id="{AFB28847-5885-2FA8-F0AF-BAC3619FD526}"/>
              </a:ext>
            </a:extLst>
          </p:cNvPr>
          <p:cNvSpPr txBox="1"/>
          <p:nvPr/>
        </p:nvSpPr>
        <p:spPr>
          <a:xfrm>
            <a:off x="7037607" y="4730003"/>
            <a:ext cx="1255918" cy="579422"/>
          </a:xfrm>
          <a:prstGeom prst="rect">
            <a:avLst/>
          </a:prstGeom>
          <a:noFill/>
        </p:spPr>
        <p:txBody>
          <a:bodyPr wrap="square" rtlCol="0">
            <a:noAutofit/>
          </a:bodyPr>
          <a:lstStyle/>
          <a:p>
            <a:pPr algn="ctr"/>
            <a:r>
              <a:rPr lang="en-US" sz="900" b="1" dirty="0">
                <a:solidFill>
                  <a:schemeClr val="accent1">
                    <a:lumMod val="75000"/>
                  </a:schemeClr>
                </a:solidFill>
              </a:rPr>
              <a:t>Best Offer Proposal Manager Review</a:t>
            </a:r>
          </a:p>
        </p:txBody>
      </p:sp>
      <p:pic>
        <p:nvPicPr>
          <p:cNvPr id="80" name="Graphic 79" descr="Daily calendar with solid fill">
            <a:extLst>
              <a:ext uri="{FF2B5EF4-FFF2-40B4-BE49-F238E27FC236}">
                <a16:creationId xmlns:a16="http://schemas.microsoft.com/office/drawing/2014/main" id="{573E8D90-ACEA-60FD-0811-49E01593E3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08047" y="2045129"/>
            <a:ext cx="914400" cy="914400"/>
          </a:xfrm>
          <a:prstGeom prst="rect">
            <a:avLst/>
          </a:prstGeom>
        </p:spPr>
      </p:pic>
      <p:cxnSp>
        <p:nvCxnSpPr>
          <p:cNvPr id="81" name="Straight Arrow Connector 80">
            <a:extLst>
              <a:ext uri="{FF2B5EF4-FFF2-40B4-BE49-F238E27FC236}">
                <a16:creationId xmlns:a16="http://schemas.microsoft.com/office/drawing/2014/main" id="{CDF5E697-A100-2A46-F6EC-C4BA1B2C5D14}"/>
              </a:ext>
            </a:extLst>
          </p:cNvPr>
          <p:cNvCxnSpPr>
            <a:cxnSpLocks/>
            <a:stCxn id="18" idx="0"/>
          </p:cNvCxnSpPr>
          <p:nvPr/>
        </p:nvCxnSpPr>
        <p:spPr>
          <a:xfrm flipV="1">
            <a:off x="7665567" y="2959529"/>
            <a:ext cx="0" cy="825908"/>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pic>
        <p:nvPicPr>
          <p:cNvPr id="85" name="Graphic 84" descr="Office worker male with solid fill">
            <a:extLst>
              <a:ext uri="{FF2B5EF4-FFF2-40B4-BE49-F238E27FC236}">
                <a16:creationId xmlns:a16="http://schemas.microsoft.com/office/drawing/2014/main" id="{0D85ABFD-1F01-66B1-5BCB-27BA35F0D7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3525" y="2109582"/>
            <a:ext cx="848031" cy="848031"/>
          </a:xfrm>
          <a:prstGeom prst="rect">
            <a:avLst/>
          </a:prstGeom>
        </p:spPr>
      </p:pic>
      <p:pic>
        <p:nvPicPr>
          <p:cNvPr id="86" name="Graphic 85" descr="Office worker male with solid fill">
            <a:extLst>
              <a:ext uri="{FF2B5EF4-FFF2-40B4-BE49-F238E27FC236}">
                <a16:creationId xmlns:a16="http://schemas.microsoft.com/office/drawing/2014/main" id="{397326AB-02A9-158F-7033-B196198844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1723" y="2125721"/>
            <a:ext cx="848031" cy="848031"/>
          </a:xfrm>
          <a:prstGeom prst="rect">
            <a:avLst/>
          </a:prstGeom>
        </p:spPr>
      </p:pic>
      <p:sp>
        <p:nvSpPr>
          <p:cNvPr id="87" name="TextBox 86">
            <a:extLst>
              <a:ext uri="{FF2B5EF4-FFF2-40B4-BE49-F238E27FC236}">
                <a16:creationId xmlns:a16="http://schemas.microsoft.com/office/drawing/2014/main" id="{E035F388-EF01-24DC-18BA-8222F5C64D8C}"/>
              </a:ext>
            </a:extLst>
          </p:cNvPr>
          <p:cNvSpPr txBox="1"/>
          <p:nvPr/>
        </p:nvSpPr>
        <p:spPr>
          <a:xfrm>
            <a:off x="6960288" y="1516100"/>
            <a:ext cx="1462484" cy="579422"/>
          </a:xfrm>
          <a:prstGeom prst="rect">
            <a:avLst/>
          </a:prstGeom>
          <a:noFill/>
        </p:spPr>
        <p:txBody>
          <a:bodyPr wrap="square" rtlCol="0">
            <a:noAutofit/>
          </a:bodyPr>
          <a:lstStyle/>
          <a:p>
            <a:pPr algn="ctr"/>
            <a:r>
              <a:rPr lang="en-US" sz="900" b="1" dirty="0">
                <a:solidFill>
                  <a:schemeClr val="accent1">
                    <a:lumMod val="75000"/>
                  </a:schemeClr>
                </a:solidFill>
              </a:rPr>
              <a:t>Coordinate Management</a:t>
            </a:r>
          </a:p>
          <a:p>
            <a:pPr algn="ctr"/>
            <a:r>
              <a:rPr lang="en-US" sz="900" b="1" dirty="0">
                <a:solidFill>
                  <a:schemeClr val="accent1">
                    <a:lumMod val="75000"/>
                  </a:schemeClr>
                </a:solidFill>
              </a:rPr>
              <a:t>Meeting Schedule</a:t>
            </a:r>
          </a:p>
        </p:txBody>
      </p:sp>
      <p:sp>
        <p:nvSpPr>
          <p:cNvPr id="88" name="Arc 87">
            <a:extLst>
              <a:ext uri="{FF2B5EF4-FFF2-40B4-BE49-F238E27FC236}">
                <a16:creationId xmlns:a16="http://schemas.microsoft.com/office/drawing/2014/main" id="{E26C49C4-6EB8-FEE2-D671-E342386AB392}"/>
              </a:ext>
            </a:extLst>
          </p:cNvPr>
          <p:cNvSpPr/>
          <p:nvPr/>
        </p:nvSpPr>
        <p:spPr>
          <a:xfrm>
            <a:off x="6312968" y="3688903"/>
            <a:ext cx="938919" cy="848032"/>
          </a:xfrm>
          <a:prstGeom prst="arc">
            <a:avLst/>
          </a:prstGeom>
          <a:ln w="19050">
            <a:headEnd type="none"/>
            <a:tailEnd type="triangle"/>
          </a:ln>
          <a:scene3d>
            <a:camera prst="orthographicFront">
              <a:rot lat="0" lon="0" rev="24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44340622-D56D-25A6-676B-3C364E7AC11F}"/>
              </a:ext>
            </a:extLst>
          </p:cNvPr>
          <p:cNvSpPr/>
          <p:nvPr/>
        </p:nvSpPr>
        <p:spPr>
          <a:xfrm>
            <a:off x="6240844" y="4368815"/>
            <a:ext cx="938919" cy="848032"/>
          </a:xfrm>
          <a:prstGeom prst="arc">
            <a:avLst/>
          </a:prstGeom>
          <a:ln w="19050">
            <a:headEnd type="none"/>
            <a:tailEnd type="triangle"/>
          </a:ln>
          <a:scene3d>
            <a:camera prst="orthographicFront">
              <a:rot lat="0" lon="0" rev="1320000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TextBox 89">
            <a:extLst>
              <a:ext uri="{FF2B5EF4-FFF2-40B4-BE49-F238E27FC236}">
                <a16:creationId xmlns:a16="http://schemas.microsoft.com/office/drawing/2014/main" id="{FD2CEDCC-54ED-D6E0-8485-BCD5364A1734}"/>
              </a:ext>
            </a:extLst>
          </p:cNvPr>
          <p:cNvSpPr txBox="1"/>
          <p:nvPr/>
        </p:nvSpPr>
        <p:spPr>
          <a:xfrm>
            <a:off x="6565813" y="3887304"/>
            <a:ext cx="938919" cy="246221"/>
          </a:xfrm>
          <a:prstGeom prst="rect">
            <a:avLst/>
          </a:prstGeom>
          <a:noFill/>
        </p:spPr>
        <p:txBody>
          <a:bodyPr wrap="square" rtlCol="0">
            <a:noAutofit/>
          </a:bodyPr>
          <a:lstStyle/>
          <a:p>
            <a:pPr algn="ctr"/>
            <a:r>
              <a:rPr lang="en-US" sz="900" b="1" dirty="0">
                <a:solidFill>
                  <a:schemeClr val="accent1">
                    <a:lumMod val="75000"/>
                  </a:schemeClr>
                </a:solidFill>
              </a:rPr>
              <a:t>Propose</a:t>
            </a:r>
          </a:p>
        </p:txBody>
      </p:sp>
      <p:sp>
        <p:nvSpPr>
          <p:cNvPr id="91" name="TextBox 90">
            <a:extLst>
              <a:ext uri="{FF2B5EF4-FFF2-40B4-BE49-F238E27FC236}">
                <a16:creationId xmlns:a16="http://schemas.microsoft.com/office/drawing/2014/main" id="{1D8AF171-01E9-9AC0-3C61-AB882234C3A0}"/>
              </a:ext>
            </a:extLst>
          </p:cNvPr>
          <p:cNvSpPr txBox="1"/>
          <p:nvPr/>
        </p:nvSpPr>
        <p:spPr>
          <a:xfrm>
            <a:off x="6555952" y="4276237"/>
            <a:ext cx="938919" cy="246221"/>
          </a:xfrm>
          <a:prstGeom prst="rect">
            <a:avLst/>
          </a:prstGeom>
          <a:noFill/>
        </p:spPr>
        <p:txBody>
          <a:bodyPr wrap="square" rtlCol="0">
            <a:noAutofit/>
          </a:bodyPr>
          <a:lstStyle/>
          <a:p>
            <a:pPr algn="ctr"/>
            <a:r>
              <a:rPr lang="en-US" sz="900" b="1" dirty="0">
                <a:solidFill>
                  <a:schemeClr val="accent1">
                    <a:lumMod val="75000"/>
                  </a:schemeClr>
                </a:solidFill>
              </a:rPr>
              <a:t>Sign-off or Rework</a:t>
            </a:r>
          </a:p>
        </p:txBody>
      </p:sp>
      <p:pic>
        <p:nvPicPr>
          <p:cNvPr id="95" name="Graphic 94" descr="Filing Box Archive with solid fill">
            <a:extLst>
              <a:ext uri="{FF2B5EF4-FFF2-40B4-BE49-F238E27FC236}">
                <a16:creationId xmlns:a16="http://schemas.microsoft.com/office/drawing/2014/main" id="{C4F58369-7D47-F8AF-85BA-4A00B7FD142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04562" y="3752252"/>
            <a:ext cx="914400" cy="914400"/>
          </a:xfrm>
          <a:prstGeom prst="rect">
            <a:avLst/>
          </a:prstGeom>
        </p:spPr>
      </p:pic>
      <p:cxnSp>
        <p:nvCxnSpPr>
          <p:cNvPr id="96" name="Straight Arrow Connector 95">
            <a:extLst>
              <a:ext uri="{FF2B5EF4-FFF2-40B4-BE49-F238E27FC236}">
                <a16:creationId xmlns:a16="http://schemas.microsoft.com/office/drawing/2014/main" id="{7C43FC15-FFB2-2EDC-DACB-BAECFBA5EFB3}"/>
              </a:ext>
            </a:extLst>
          </p:cNvPr>
          <p:cNvCxnSpPr>
            <a:cxnSpLocks/>
            <a:stCxn id="59" idx="2"/>
          </p:cNvCxnSpPr>
          <p:nvPr/>
        </p:nvCxnSpPr>
        <p:spPr>
          <a:xfrm flipH="1">
            <a:off x="4737684" y="2798668"/>
            <a:ext cx="1408484" cy="986769"/>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7089BAEB-9A5C-C4B2-BC55-41361CC607AC}"/>
              </a:ext>
            </a:extLst>
          </p:cNvPr>
          <p:cNvSpPr txBox="1"/>
          <p:nvPr/>
        </p:nvSpPr>
        <p:spPr>
          <a:xfrm>
            <a:off x="3977219" y="4564034"/>
            <a:ext cx="1369085" cy="579422"/>
          </a:xfrm>
          <a:prstGeom prst="rect">
            <a:avLst/>
          </a:prstGeom>
          <a:noFill/>
        </p:spPr>
        <p:txBody>
          <a:bodyPr wrap="square" rtlCol="0">
            <a:noAutofit/>
          </a:bodyPr>
          <a:lstStyle/>
          <a:p>
            <a:pPr algn="ctr"/>
            <a:r>
              <a:rPr lang="en-US" sz="900" b="1" dirty="0">
                <a:solidFill>
                  <a:schemeClr val="accent1">
                    <a:lumMod val="75000"/>
                  </a:schemeClr>
                </a:solidFill>
              </a:rPr>
              <a:t>Reviewed Supplier Response Archived</a:t>
            </a:r>
          </a:p>
        </p:txBody>
      </p:sp>
      <p:pic>
        <p:nvPicPr>
          <p:cNvPr id="103" name="Graphic 102" descr="Flag with solid fill">
            <a:extLst>
              <a:ext uri="{FF2B5EF4-FFF2-40B4-BE49-F238E27FC236}">
                <a16:creationId xmlns:a16="http://schemas.microsoft.com/office/drawing/2014/main" id="{2F50D6EC-6665-6C56-C230-4EC70B5A738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83194" y="2701889"/>
            <a:ext cx="300645" cy="300645"/>
          </a:xfrm>
          <a:prstGeom prst="rect">
            <a:avLst/>
          </a:prstGeom>
        </p:spPr>
      </p:pic>
      <p:pic>
        <p:nvPicPr>
          <p:cNvPr id="104" name="Graphic 103" descr="Flag with solid fill">
            <a:extLst>
              <a:ext uri="{FF2B5EF4-FFF2-40B4-BE49-F238E27FC236}">
                <a16:creationId xmlns:a16="http://schemas.microsoft.com/office/drawing/2014/main" id="{2F5DA0FE-5448-8716-CDC1-7EE5C92A4A1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56188" y="4819668"/>
            <a:ext cx="300645" cy="300645"/>
          </a:xfrm>
          <a:prstGeom prst="rect">
            <a:avLst/>
          </a:prstGeom>
        </p:spPr>
      </p:pic>
      <p:cxnSp>
        <p:nvCxnSpPr>
          <p:cNvPr id="105" name="Straight Arrow Connector 104">
            <a:extLst>
              <a:ext uri="{FF2B5EF4-FFF2-40B4-BE49-F238E27FC236}">
                <a16:creationId xmlns:a16="http://schemas.microsoft.com/office/drawing/2014/main" id="{D7A61C15-E81B-3FF4-567B-1615CADD0F33}"/>
              </a:ext>
            </a:extLst>
          </p:cNvPr>
          <p:cNvCxnSpPr>
            <a:cxnSpLocks/>
          </p:cNvCxnSpPr>
          <p:nvPr/>
        </p:nvCxnSpPr>
        <p:spPr>
          <a:xfrm>
            <a:off x="8083346" y="2554566"/>
            <a:ext cx="287152"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pic>
        <p:nvPicPr>
          <p:cNvPr id="106" name="Graphic 105" descr="Filing Box Archive with solid fill">
            <a:extLst>
              <a:ext uri="{FF2B5EF4-FFF2-40B4-BE49-F238E27FC236}">
                <a16:creationId xmlns:a16="http://schemas.microsoft.com/office/drawing/2014/main" id="{D33341C9-52E5-47BE-0C6B-978D3D189E0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34330" y="5469339"/>
            <a:ext cx="914400" cy="914400"/>
          </a:xfrm>
          <a:prstGeom prst="rect">
            <a:avLst/>
          </a:prstGeom>
        </p:spPr>
      </p:pic>
      <p:cxnSp>
        <p:nvCxnSpPr>
          <p:cNvPr id="107" name="Straight Arrow Connector 106">
            <a:extLst>
              <a:ext uri="{FF2B5EF4-FFF2-40B4-BE49-F238E27FC236}">
                <a16:creationId xmlns:a16="http://schemas.microsoft.com/office/drawing/2014/main" id="{024995A2-F40E-B300-9719-F54CA4B7BE37}"/>
              </a:ext>
            </a:extLst>
          </p:cNvPr>
          <p:cNvCxnSpPr>
            <a:cxnSpLocks/>
          </p:cNvCxnSpPr>
          <p:nvPr/>
        </p:nvCxnSpPr>
        <p:spPr>
          <a:xfrm>
            <a:off x="7695405" y="5305756"/>
            <a:ext cx="0" cy="25207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4712A023-23DC-C3B7-1B87-150D00AD2E09}"/>
              </a:ext>
            </a:extLst>
          </p:cNvPr>
          <p:cNvSpPr txBox="1"/>
          <p:nvPr/>
        </p:nvSpPr>
        <p:spPr>
          <a:xfrm>
            <a:off x="7037607" y="6260254"/>
            <a:ext cx="1369085" cy="451574"/>
          </a:xfrm>
          <a:prstGeom prst="rect">
            <a:avLst/>
          </a:prstGeom>
          <a:noFill/>
        </p:spPr>
        <p:txBody>
          <a:bodyPr wrap="square" rtlCol="0">
            <a:noAutofit/>
          </a:bodyPr>
          <a:lstStyle/>
          <a:p>
            <a:pPr algn="ctr"/>
            <a:r>
              <a:rPr lang="en-US" sz="900" b="1" dirty="0">
                <a:solidFill>
                  <a:schemeClr val="accent1">
                    <a:lumMod val="75000"/>
                  </a:schemeClr>
                </a:solidFill>
              </a:rPr>
              <a:t>Best Offer Proposal Archived</a:t>
            </a:r>
          </a:p>
        </p:txBody>
      </p:sp>
      <p:pic>
        <p:nvPicPr>
          <p:cNvPr id="110" name="Graphic 109" descr="Programmer male with solid fill">
            <a:extLst>
              <a:ext uri="{FF2B5EF4-FFF2-40B4-BE49-F238E27FC236}">
                <a16:creationId xmlns:a16="http://schemas.microsoft.com/office/drawing/2014/main" id="{867DCC88-3757-6129-5CC8-43BEA5BBDA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40066" y="1224663"/>
            <a:ext cx="914400" cy="914400"/>
          </a:xfrm>
          <a:prstGeom prst="rect">
            <a:avLst/>
          </a:prstGeom>
        </p:spPr>
      </p:pic>
      <p:cxnSp>
        <p:nvCxnSpPr>
          <p:cNvPr id="111" name="Straight Arrow Connector 110">
            <a:extLst>
              <a:ext uri="{FF2B5EF4-FFF2-40B4-BE49-F238E27FC236}">
                <a16:creationId xmlns:a16="http://schemas.microsoft.com/office/drawing/2014/main" id="{DA8D24C5-B49D-6D77-1308-BA0F0A6DC76A}"/>
              </a:ext>
            </a:extLst>
          </p:cNvPr>
          <p:cNvCxnSpPr>
            <a:cxnSpLocks/>
          </p:cNvCxnSpPr>
          <p:nvPr/>
        </p:nvCxnSpPr>
        <p:spPr>
          <a:xfrm flipV="1">
            <a:off x="9459754" y="1662891"/>
            <a:ext cx="379098" cy="870706"/>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02FA29D3-3334-B5E3-215A-D86C16B87E25}"/>
              </a:ext>
            </a:extLst>
          </p:cNvPr>
          <p:cNvSpPr txBox="1"/>
          <p:nvPr/>
        </p:nvSpPr>
        <p:spPr>
          <a:xfrm>
            <a:off x="10484303" y="1262447"/>
            <a:ext cx="1383712" cy="400444"/>
          </a:xfrm>
          <a:prstGeom prst="rect">
            <a:avLst/>
          </a:prstGeom>
          <a:noFill/>
        </p:spPr>
        <p:txBody>
          <a:bodyPr wrap="square" rtlCol="0">
            <a:noAutofit/>
          </a:bodyPr>
          <a:lstStyle/>
          <a:p>
            <a:pPr algn="ctr"/>
            <a:r>
              <a:rPr lang="en-US" sz="900" b="1" dirty="0">
                <a:solidFill>
                  <a:schemeClr val="accent1">
                    <a:lumMod val="75000"/>
                  </a:schemeClr>
                </a:solidFill>
              </a:rPr>
              <a:t>Draft Decision Meeting Minutes</a:t>
            </a:r>
          </a:p>
        </p:txBody>
      </p:sp>
      <p:pic>
        <p:nvPicPr>
          <p:cNvPr id="115" name="Graphic 114" descr="Office worker male with solid fill">
            <a:extLst>
              <a:ext uri="{FF2B5EF4-FFF2-40B4-BE49-F238E27FC236}">
                <a16:creationId xmlns:a16="http://schemas.microsoft.com/office/drawing/2014/main" id="{BB157879-62C1-5CB9-3AB5-31064C60D0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73250" y="3063996"/>
            <a:ext cx="848031" cy="848031"/>
          </a:xfrm>
          <a:prstGeom prst="rect">
            <a:avLst/>
          </a:prstGeom>
        </p:spPr>
      </p:pic>
      <p:cxnSp>
        <p:nvCxnSpPr>
          <p:cNvPr id="116" name="Straight Arrow Connector 115">
            <a:extLst>
              <a:ext uri="{FF2B5EF4-FFF2-40B4-BE49-F238E27FC236}">
                <a16:creationId xmlns:a16="http://schemas.microsoft.com/office/drawing/2014/main" id="{55408EB9-7E16-C238-A949-5540D3D24B6A}"/>
              </a:ext>
            </a:extLst>
          </p:cNvPr>
          <p:cNvCxnSpPr>
            <a:cxnSpLocks/>
          </p:cNvCxnSpPr>
          <p:nvPr/>
        </p:nvCxnSpPr>
        <p:spPr>
          <a:xfrm>
            <a:off x="10297265" y="2276036"/>
            <a:ext cx="0" cy="75108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A1BD352A-7053-DEBC-BB34-6642E90D4AEC}"/>
              </a:ext>
            </a:extLst>
          </p:cNvPr>
          <p:cNvSpPr txBox="1"/>
          <p:nvPr/>
        </p:nvSpPr>
        <p:spPr>
          <a:xfrm>
            <a:off x="10610079" y="3239938"/>
            <a:ext cx="1383712" cy="400444"/>
          </a:xfrm>
          <a:prstGeom prst="rect">
            <a:avLst/>
          </a:prstGeom>
          <a:noFill/>
        </p:spPr>
        <p:txBody>
          <a:bodyPr wrap="square" rtlCol="0">
            <a:noAutofit/>
          </a:bodyPr>
          <a:lstStyle/>
          <a:p>
            <a:pPr algn="ctr"/>
            <a:r>
              <a:rPr lang="en-US" sz="900" b="1" dirty="0">
                <a:solidFill>
                  <a:schemeClr val="accent1">
                    <a:lumMod val="75000"/>
                  </a:schemeClr>
                </a:solidFill>
              </a:rPr>
              <a:t>Meeting Minutes Manager Review</a:t>
            </a:r>
          </a:p>
        </p:txBody>
      </p:sp>
      <p:cxnSp>
        <p:nvCxnSpPr>
          <p:cNvPr id="119" name="Straight Arrow Connector 118">
            <a:extLst>
              <a:ext uri="{FF2B5EF4-FFF2-40B4-BE49-F238E27FC236}">
                <a16:creationId xmlns:a16="http://schemas.microsoft.com/office/drawing/2014/main" id="{C5E670A2-BCBF-8805-A797-F1B871FACF7D}"/>
              </a:ext>
            </a:extLst>
          </p:cNvPr>
          <p:cNvCxnSpPr>
            <a:cxnSpLocks/>
          </p:cNvCxnSpPr>
          <p:nvPr/>
        </p:nvCxnSpPr>
        <p:spPr>
          <a:xfrm>
            <a:off x="10297265" y="3993274"/>
            <a:ext cx="0" cy="751081"/>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pic>
        <p:nvPicPr>
          <p:cNvPr id="120" name="Graphic 119" descr="Filing Box Archive with solid fill">
            <a:extLst>
              <a:ext uri="{FF2B5EF4-FFF2-40B4-BE49-F238E27FC236}">
                <a16:creationId xmlns:a16="http://schemas.microsoft.com/office/drawing/2014/main" id="{438BAF14-3319-9A07-EE73-894A0C1526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840066" y="4659405"/>
            <a:ext cx="914400" cy="914400"/>
          </a:xfrm>
          <a:prstGeom prst="rect">
            <a:avLst/>
          </a:prstGeom>
        </p:spPr>
      </p:pic>
      <p:sp>
        <p:nvSpPr>
          <p:cNvPr id="121" name="TextBox 120">
            <a:extLst>
              <a:ext uri="{FF2B5EF4-FFF2-40B4-BE49-F238E27FC236}">
                <a16:creationId xmlns:a16="http://schemas.microsoft.com/office/drawing/2014/main" id="{1AD80966-5115-6E23-8FA4-1B1561F3F18D}"/>
              </a:ext>
            </a:extLst>
          </p:cNvPr>
          <p:cNvSpPr txBox="1"/>
          <p:nvPr/>
        </p:nvSpPr>
        <p:spPr>
          <a:xfrm>
            <a:off x="10721281" y="4848845"/>
            <a:ext cx="1188040" cy="451574"/>
          </a:xfrm>
          <a:prstGeom prst="rect">
            <a:avLst/>
          </a:prstGeom>
          <a:noFill/>
        </p:spPr>
        <p:txBody>
          <a:bodyPr wrap="square" rtlCol="0">
            <a:noAutofit/>
          </a:bodyPr>
          <a:lstStyle/>
          <a:p>
            <a:pPr algn="ctr"/>
            <a:r>
              <a:rPr lang="en-US" sz="900" b="1" dirty="0">
                <a:solidFill>
                  <a:schemeClr val="accent1">
                    <a:lumMod val="75000"/>
                  </a:schemeClr>
                </a:solidFill>
              </a:rPr>
              <a:t>Decision Archived</a:t>
            </a:r>
          </a:p>
        </p:txBody>
      </p:sp>
      <p:pic>
        <p:nvPicPr>
          <p:cNvPr id="122" name="Graphic 121" descr="Flag with solid fill">
            <a:extLst>
              <a:ext uri="{FF2B5EF4-FFF2-40B4-BE49-F238E27FC236}">
                <a16:creationId xmlns:a16="http://schemas.microsoft.com/office/drawing/2014/main" id="{D9CA86BD-04C6-E660-42E0-DD8F5673306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50241" y="2969792"/>
            <a:ext cx="300645" cy="300645"/>
          </a:xfrm>
          <a:prstGeom prst="rect">
            <a:avLst/>
          </a:prstGeom>
        </p:spPr>
      </p:pic>
      <p:pic>
        <p:nvPicPr>
          <p:cNvPr id="123" name="Graphic 122" descr="Flag with solid fill">
            <a:extLst>
              <a:ext uri="{FF2B5EF4-FFF2-40B4-BE49-F238E27FC236}">
                <a16:creationId xmlns:a16="http://schemas.microsoft.com/office/drawing/2014/main" id="{D2D63156-5129-7C35-641D-E00FACF40A4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530144" y="3239938"/>
            <a:ext cx="300645" cy="300645"/>
          </a:xfrm>
          <a:prstGeom prst="rect">
            <a:avLst/>
          </a:prstGeom>
        </p:spPr>
      </p:pic>
      <p:sp>
        <p:nvSpPr>
          <p:cNvPr id="124" name="TextBox 123">
            <a:extLst>
              <a:ext uri="{FF2B5EF4-FFF2-40B4-BE49-F238E27FC236}">
                <a16:creationId xmlns:a16="http://schemas.microsoft.com/office/drawing/2014/main" id="{8145AD6C-4DE7-F4FF-E8D4-BAB3CE2ACCF9}"/>
              </a:ext>
            </a:extLst>
          </p:cNvPr>
          <p:cNvSpPr txBox="1"/>
          <p:nvPr/>
        </p:nvSpPr>
        <p:spPr>
          <a:xfrm>
            <a:off x="8226922" y="2959136"/>
            <a:ext cx="1383712" cy="400444"/>
          </a:xfrm>
          <a:prstGeom prst="rect">
            <a:avLst/>
          </a:prstGeom>
          <a:noFill/>
        </p:spPr>
        <p:txBody>
          <a:bodyPr wrap="square" rtlCol="0">
            <a:noAutofit/>
          </a:bodyPr>
          <a:lstStyle/>
          <a:p>
            <a:pPr algn="ctr"/>
            <a:r>
              <a:rPr lang="en-US" sz="900" b="1" dirty="0">
                <a:solidFill>
                  <a:schemeClr val="accent1">
                    <a:lumMod val="75000"/>
                  </a:schemeClr>
                </a:solidFill>
              </a:rPr>
              <a:t>Management Discuss Decision</a:t>
            </a:r>
          </a:p>
        </p:txBody>
      </p:sp>
      <p:pic>
        <p:nvPicPr>
          <p:cNvPr id="125" name="Graphic 124" descr="Flag with solid fill">
            <a:extLst>
              <a:ext uri="{FF2B5EF4-FFF2-40B4-BE49-F238E27FC236}">
                <a16:creationId xmlns:a16="http://schemas.microsoft.com/office/drawing/2014/main" id="{9735E9E5-F617-BD43-BEC2-CA2998B1980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22190" y="2993734"/>
            <a:ext cx="300645" cy="300645"/>
          </a:xfrm>
          <a:prstGeom prst="rect">
            <a:avLst/>
          </a:prstGeom>
        </p:spPr>
      </p:pic>
      <p:sp>
        <p:nvSpPr>
          <p:cNvPr id="126" name="TextBox 125">
            <a:extLst>
              <a:ext uri="{FF2B5EF4-FFF2-40B4-BE49-F238E27FC236}">
                <a16:creationId xmlns:a16="http://schemas.microsoft.com/office/drawing/2014/main" id="{3D0F9926-CAEB-DDBF-3AB9-9DC74083AEFD}"/>
              </a:ext>
            </a:extLst>
          </p:cNvPr>
          <p:cNvSpPr txBox="1"/>
          <p:nvPr/>
        </p:nvSpPr>
        <p:spPr>
          <a:xfrm>
            <a:off x="5317357" y="2659533"/>
            <a:ext cx="705840" cy="246221"/>
          </a:xfrm>
          <a:prstGeom prst="rect">
            <a:avLst/>
          </a:prstGeom>
          <a:noFill/>
        </p:spPr>
        <p:txBody>
          <a:bodyPr wrap="square" rtlCol="0">
            <a:noAutofit/>
          </a:bodyPr>
          <a:lstStyle/>
          <a:p>
            <a:pPr algn="ctr"/>
            <a:r>
              <a:rPr lang="en-US" sz="900" b="1" dirty="0">
                <a:solidFill>
                  <a:schemeClr val="accent1">
                    <a:lumMod val="75000"/>
                  </a:schemeClr>
                </a:solidFill>
              </a:rPr>
              <a:t>Review quote</a:t>
            </a:r>
          </a:p>
        </p:txBody>
      </p:sp>
      <p:pic>
        <p:nvPicPr>
          <p:cNvPr id="127" name="Graphic 126" descr="Programmer male with solid fill">
            <a:extLst>
              <a:ext uri="{FF2B5EF4-FFF2-40B4-BE49-F238E27FC236}">
                <a16:creationId xmlns:a16="http://schemas.microsoft.com/office/drawing/2014/main" id="{3CBECE3E-BD7D-7185-27B3-9428052BC5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134" y="5865464"/>
            <a:ext cx="457200" cy="457200"/>
          </a:xfrm>
          <a:prstGeom prst="rect">
            <a:avLst/>
          </a:prstGeom>
        </p:spPr>
      </p:pic>
      <p:pic>
        <p:nvPicPr>
          <p:cNvPr id="128" name="Graphic 127" descr="Male profile with solid fill">
            <a:extLst>
              <a:ext uri="{FF2B5EF4-FFF2-40B4-BE49-F238E27FC236}">
                <a16:creationId xmlns:a16="http://schemas.microsoft.com/office/drawing/2014/main" id="{818290E2-ED25-0E04-B8FE-A941D8E1FE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94951" y="5865464"/>
            <a:ext cx="457200" cy="457200"/>
          </a:xfrm>
          <a:prstGeom prst="rect">
            <a:avLst/>
          </a:prstGeom>
        </p:spPr>
      </p:pic>
      <p:pic>
        <p:nvPicPr>
          <p:cNvPr id="129" name="Graphic 128" descr="Office worker male with solid fill">
            <a:extLst>
              <a:ext uri="{FF2B5EF4-FFF2-40B4-BE49-F238E27FC236}">
                <a16:creationId xmlns:a16="http://schemas.microsoft.com/office/drawing/2014/main" id="{92B62C70-C454-616F-9991-4532727677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58731" y="5865464"/>
            <a:ext cx="457200" cy="457200"/>
          </a:xfrm>
          <a:prstGeom prst="rect">
            <a:avLst/>
          </a:prstGeom>
        </p:spPr>
      </p:pic>
      <p:pic>
        <p:nvPicPr>
          <p:cNvPr id="130" name="Graphic 129" descr="Flag with solid fill">
            <a:extLst>
              <a:ext uri="{FF2B5EF4-FFF2-40B4-BE49-F238E27FC236}">
                <a16:creationId xmlns:a16="http://schemas.microsoft.com/office/drawing/2014/main" id="{9A2E2BF3-B845-F66E-5AFE-9E2DF76D04E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251231" y="5943741"/>
            <a:ext cx="300645" cy="300645"/>
          </a:xfrm>
          <a:prstGeom prst="rect">
            <a:avLst/>
          </a:prstGeom>
        </p:spPr>
      </p:pic>
      <p:sp>
        <p:nvSpPr>
          <p:cNvPr id="131" name="TextBox 130">
            <a:extLst>
              <a:ext uri="{FF2B5EF4-FFF2-40B4-BE49-F238E27FC236}">
                <a16:creationId xmlns:a16="http://schemas.microsoft.com/office/drawing/2014/main" id="{C3512427-E745-6943-83AA-153E4A045237}"/>
              </a:ext>
            </a:extLst>
          </p:cNvPr>
          <p:cNvSpPr txBox="1"/>
          <p:nvPr/>
        </p:nvSpPr>
        <p:spPr>
          <a:xfrm>
            <a:off x="504711" y="6298880"/>
            <a:ext cx="494046" cy="200055"/>
          </a:xfrm>
          <a:prstGeom prst="rect">
            <a:avLst/>
          </a:prstGeom>
          <a:noFill/>
        </p:spPr>
        <p:txBody>
          <a:bodyPr wrap="none" rtlCol="0">
            <a:spAutoFit/>
          </a:bodyPr>
          <a:lstStyle/>
          <a:p>
            <a:pPr algn="ctr"/>
            <a:r>
              <a:rPr lang="en-US" sz="700" dirty="0">
                <a:solidFill>
                  <a:schemeClr val="accent1">
                    <a:lumMod val="75000"/>
                  </a:schemeClr>
                </a:solidFill>
              </a:rPr>
              <a:t>Analyst</a:t>
            </a:r>
          </a:p>
        </p:txBody>
      </p:sp>
      <p:sp>
        <p:nvSpPr>
          <p:cNvPr id="132" name="TextBox 131">
            <a:extLst>
              <a:ext uri="{FF2B5EF4-FFF2-40B4-BE49-F238E27FC236}">
                <a16:creationId xmlns:a16="http://schemas.microsoft.com/office/drawing/2014/main" id="{3BDBFF32-83EE-E5D9-05B8-A698BF11704D}"/>
              </a:ext>
            </a:extLst>
          </p:cNvPr>
          <p:cNvSpPr txBox="1"/>
          <p:nvPr/>
        </p:nvSpPr>
        <p:spPr>
          <a:xfrm>
            <a:off x="1347675" y="6283711"/>
            <a:ext cx="551754" cy="200055"/>
          </a:xfrm>
          <a:prstGeom prst="rect">
            <a:avLst/>
          </a:prstGeom>
          <a:noFill/>
        </p:spPr>
        <p:txBody>
          <a:bodyPr wrap="none" rtlCol="0">
            <a:spAutoFit/>
          </a:bodyPr>
          <a:lstStyle/>
          <a:p>
            <a:pPr algn="ctr"/>
            <a:r>
              <a:rPr lang="en-US" sz="700" dirty="0">
                <a:solidFill>
                  <a:schemeClr val="accent1">
                    <a:lumMod val="75000"/>
                  </a:schemeClr>
                </a:solidFill>
              </a:rPr>
              <a:t>Manager</a:t>
            </a:r>
          </a:p>
        </p:txBody>
      </p:sp>
      <p:sp>
        <p:nvSpPr>
          <p:cNvPr id="133" name="TextBox 132">
            <a:extLst>
              <a:ext uri="{FF2B5EF4-FFF2-40B4-BE49-F238E27FC236}">
                <a16:creationId xmlns:a16="http://schemas.microsoft.com/office/drawing/2014/main" id="{6582D3BA-023F-E85E-BE7A-8833C8EAB6C5}"/>
              </a:ext>
            </a:extLst>
          </p:cNvPr>
          <p:cNvSpPr txBox="1"/>
          <p:nvPr/>
        </p:nvSpPr>
        <p:spPr>
          <a:xfrm>
            <a:off x="2323478" y="6294675"/>
            <a:ext cx="527710" cy="200055"/>
          </a:xfrm>
          <a:prstGeom prst="rect">
            <a:avLst/>
          </a:prstGeom>
          <a:noFill/>
        </p:spPr>
        <p:txBody>
          <a:bodyPr wrap="none" rtlCol="0">
            <a:spAutoFit/>
          </a:bodyPr>
          <a:lstStyle/>
          <a:p>
            <a:pPr algn="ctr"/>
            <a:r>
              <a:rPr lang="en-US" sz="700" dirty="0">
                <a:solidFill>
                  <a:schemeClr val="accent1">
                    <a:lumMod val="75000"/>
                  </a:schemeClr>
                </a:solidFill>
              </a:rPr>
              <a:t>Supplier</a:t>
            </a:r>
          </a:p>
        </p:txBody>
      </p:sp>
      <p:sp>
        <p:nvSpPr>
          <p:cNvPr id="134" name="TextBox 133">
            <a:extLst>
              <a:ext uri="{FF2B5EF4-FFF2-40B4-BE49-F238E27FC236}">
                <a16:creationId xmlns:a16="http://schemas.microsoft.com/office/drawing/2014/main" id="{74C45FBB-CE5F-DBF9-4B74-E54AF618A878}"/>
              </a:ext>
            </a:extLst>
          </p:cNvPr>
          <p:cNvSpPr txBox="1"/>
          <p:nvPr/>
        </p:nvSpPr>
        <p:spPr>
          <a:xfrm>
            <a:off x="2967527" y="6294675"/>
            <a:ext cx="868052" cy="172861"/>
          </a:xfrm>
          <a:prstGeom prst="rect">
            <a:avLst/>
          </a:prstGeom>
          <a:noFill/>
        </p:spPr>
        <p:txBody>
          <a:bodyPr wrap="square" rtlCol="0">
            <a:noAutofit/>
          </a:bodyPr>
          <a:lstStyle/>
          <a:p>
            <a:pPr algn="ctr"/>
            <a:r>
              <a:rPr lang="en-US" sz="700" dirty="0">
                <a:solidFill>
                  <a:schemeClr val="accent1">
                    <a:lumMod val="75000"/>
                  </a:schemeClr>
                </a:solidFill>
              </a:rPr>
              <a:t>Critical human decision</a:t>
            </a:r>
          </a:p>
        </p:txBody>
      </p:sp>
    </p:spTree>
    <p:extLst>
      <p:ext uri="{BB962C8B-B14F-4D97-AF65-F5344CB8AC3E}">
        <p14:creationId xmlns:p14="http://schemas.microsoft.com/office/powerpoint/2010/main" val="188730974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3A9E3-6C8E-0879-A224-5AD1229A931C}"/>
              </a:ext>
            </a:extLst>
          </p:cNvPr>
          <p:cNvSpPr>
            <a:spLocks noGrp="1"/>
          </p:cNvSpPr>
          <p:nvPr>
            <p:ph type="title"/>
          </p:nvPr>
        </p:nvSpPr>
        <p:spPr>
          <a:xfrm>
            <a:off x="7196328" y="320040"/>
            <a:ext cx="4389120" cy="932688"/>
          </a:xfrm>
        </p:spPr>
        <p:txBody>
          <a:bodyPr vert="horz" lIns="91440" tIns="45720" rIns="91440" bIns="45720" rtlCol="0" anchor="b">
            <a:normAutofit/>
          </a:bodyPr>
          <a:lstStyle/>
          <a:p>
            <a:r>
              <a:rPr lang="en-US" sz="3000" b="0" kern="1200" cap="all" baseline="0">
                <a:latin typeface="+mj-lt"/>
                <a:ea typeface="+mj-ea"/>
                <a:cs typeface="+mj-cs"/>
              </a:rPr>
              <a:t>Key Pain Points and Inefficiencies</a:t>
            </a:r>
          </a:p>
        </p:txBody>
      </p:sp>
      <p:pic>
        <p:nvPicPr>
          <p:cNvPr id="7" name="Content Placeholder 6" descr="Alarm clock buried in post it note appointments with &quot;stressed?&quot; on top">
            <a:extLst>
              <a:ext uri="{FF2B5EF4-FFF2-40B4-BE49-F238E27FC236}">
                <a16:creationId xmlns:a16="http://schemas.microsoft.com/office/drawing/2014/main" id="{D39D2E95-AD91-49CF-93EB-3B1CBC825831}"/>
              </a:ext>
            </a:extLst>
          </p:cNvPr>
          <p:cNvPicPr>
            <a:picLocks noGrp="1" noChangeAspect="1"/>
          </p:cNvPicPr>
          <p:nvPr>
            <p:ph type="pic" sz="quarter" idx="15"/>
          </p:nvPr>
        </p:nvPicPr>
        <p:blipFill>
          <a:blip r:embed="rId3"/>
          <a:srcRect l="14708" r="23491"/>
          <a:stretch>
            <a:fillRect/>
          </a:stretch>
        </p:blipFill>
        <p:spPr>
          <a:xfrm>
            <a:off x="20" y="10"/>
            <a:ext cx="6591280" cy="6399142"/>
          </a:xfrm>
          <a:noFill/>
        </p:spPr>
      </p:pic>
      <p:sp>
        <p:nvSpPr>
          <p:cNvPr id="8" name="TextBox 7">
            <a:extLst>
              <a:ext uri="{FF2B5EF4-FFF2-40B4-BE49-F238E27FC236}">
                <a16:creationId xmlns:a16="http://schemas.microsoft.com/office/drawing/2014/main" id="{0C36794B-CC5E-472C-8D44-10C3A8CB2E0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96328" y="1380744"/>
            <a:ext cx="4389120"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Supplier Delays</a:t>
            </a:r>
          </a:p>
          <a:p>
            <a:pPr marL="0" lvl="1" indent="0">
              <a:spcBef>
                <a:spcPts val="1000"/>
              </a:spcBef>
              <a:spcAft>
                <a:spcPts val="600"/>
              </a:spcAft>
              <a:buFont typeface="Arial" panose="020B0604020202020204" pitchFamily="34" charset="0"/>
              <a:buNone/>
            </a:pPr>
            <a:r>
              <a:rPr lang="en-US" sz="1400"/>
              <a:t>Delays occur frequently due to the need to chase suppliers for information and deliveries.</a:t>
            </a:r>
          </a:p>
          <a:p>
            <a:pPr marL="0" indent="0">
              <a:spcBef>
                <a:spcPts val="2500"/>
              </a:spcBef>
              <a:spcAft>
                <a:spcPts val="600"/>
              </a:spcAft>
              <a:buFont typeface="Arial" panose="020B0604020202020204" pitchFamily="34" charset="0"/>
              <a:buNone/>
            </a:pPr>
            <a:r>
              <a:rPr lang="en-US" sz="1400" b="1"/>
              <a:t>Manual Analysis</a:t>
            </a:r>
          </a:p>
          <a:p>
            <a:pPr marL="0" lvl="1" indent="0">
              <a:spcBef>
                <a:spcPts val="1000"/>
              </a:spcBef>
              <a:spcAft>
                <a:spcPts val="600"/>
              </a:spcAft>
              <a:buFont typeface="Arial" panose="020B0604020202020204" pitchFamily="34" charset="0"/>
              <a:buNone/>
            </a:pPr>
            <a:r>
              <a:rPr lang="en-US" sz="1400"/>
              <a:t>Manual data analysis consumes excessive time and increases the risk of errors.</a:t>
            </a:r>
          </a:p>
          <a:p>
            <a:pPr marL="0" indent="0">
              <a:spcBef>
                <a:spcPts val="2500"/>
              </a:spcBef>
              <a:spcAft>
                <a:spcPts val="600"/>
              </a:spcAft>
              <a:buFont typeface="Arial" panose="020B0604020202020204" pitchFamily="34" charset="0"/>
              <a:buNone/>
            </a:pPr>
            <a:r>
              <a:rPr lang="en-US" sz="1400" b="1"/>
              <a:t>Meeting Coordination Challenges</a:t>
            </a:r>
          </a:p>
          <a:p>
            <a:pPr marL="0" lvl="1" indent="0">
              <a:spcBef>
                <a:spcPts val="1000"/>
              </a:spcBef>
              <a:spcAft>
                <a:spcPts val="600"/>
              </a:spcAft>
              <a:buFont typeface="Arial" panose="020B0604020202020204" pitchFamily="34" charset="0"/>
              <a:buNone/>
            </a:pPr>
            <a:r>
              <a:rPr lang="en-US" sz="1400"/>
              <a:t>Scheduling and coordinating meetings is difficult and causes project slowdowns.</a:t>
            </a:r>
          </a:p>
          <a:p>
            <a:pPr marL="0" indent="0">
              <a:spcBef>
                <a:spcPts val="2500"/>
              </a:spcBef>
              <a:spcAft>
                <a:spcPts val="600"/>
              </a:spcAft>
              <a:buFont typeface="Arial" panose="020B0604020202020204" pitchFamily="34" charset="0"/>
              <a:buNone/>
            </a:pPr>
            <a:r>
              <a:rPr lang="en-US" sz="1400" b="1"/>
              <a:t>Documentation and Archiving</a:t>
            </a:r>
          </a:p>
          <a:p>
            <a:pPr marL="0" lvl="1" indent="0">
              <a:spcBef>
                <a:spcPts val="1000"/>
              </a:spcBef>
              <a:spcAft>
                <a:spcPts val="600"/>
              </a:spcAft>
              <a:buFont typeface="Arial" panose="020B0604020202020204" pitchFamily="34" charset="0"/>
              <a:buNone/>
            </a:pPr>
            <a:r>
              <a:rPr lang="en-US" sz="1400"/>
              <a:t>Documentation and archival requirements burden the team and reduce overall efficiency.</a:t>
            </a:r>
          </a:p>
        </p:txBody>
      </p:sp>
      <p:sp>
        <p:nvSpPr>
          <p:cNvPr id="4" name="Date Placeholder 3">
            <a:extLst>
              <a:ext uri="{FF2B5EF4-FFF2-40B4-BE49-F238E27FC236}">
                <a16:creationId xmlns:a16="http://schemas.microsoft.com/office/drawing/2014/main" id="{CAB371F5-919B-97A5-1711-61E04A8F49C0}"/>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12/29/2025</a:t>
            </a:fld>
            <a:endParaRPr lang="en-US"/>
          </a:p>
        </p:txBody>
      </p:sp>
      <p:sp>
        <p:nvSpPr>
          <p:cNvPr id="5" name="Footer Placeholder 4">
            <a:extLst>
              <a:ext uri="{FF2B5EF4-FFF2-40B4-BE49-F238E27FC236}">
                <a16:creationId xmlns:a16="http://schemas.microsoft.com/office/drawing/2014/main" id="{0044C7E4-64F7-EA6A-3D32-67758EE39F6D}"/>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dirty="0"/>
              <a:t>Created by: CodyMasterAI</a:t>
            </a:r>
          </a:p>
        </p:txBody>
      </p:sp>
      <p:sp>
        <p:nvSpPr>
          <p:cNvPr id="6" name="Slide Number Placeholder 5">
            <a:extLst>
              <a:ext uri="{FF2B5EF4-FFF2-40B4-BE49-F238E27FC236}">
                <a16:creationId xmlns:a16="http://schemas.microsoft.com/office/drawing/2014/main" id="{509E3457-C518-9044-B24D-CE3699DA719C}"/>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6</a:t>
            </a:fld>
            <a:endParaRPr lang="en-US"/>
          </a:p>
        </p:txBody>
      </p:sp>
    </p:spTree>
    <p:extLst>
      <p:ext uri="{BB962C8B-B14F-4D97-AF65-F5344CB8AC3E}">
        <p14:creationId xmlns:p14="http://schemas.microsoft.com/office/powerpoint/2010/main" val="406331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D49D-CACF-5DCD-5A48-924B27909E35}"/>
              </a:ext>
            </a:extLst>
          </p:cNvPr>
          <p:cNvSpPr>
            <a:spLocks noGrp="1"/>
          </p:cNvSpPr>
          <p:nvPr>
            <p:ph type="title"/>
          </p:nvPr>
        </p:nvSpPr>
        <p:spPr>
          <a:xfrm>
            <a:off x="6813755" y="1571253"/>
            <a:ext cx="5161935" cy="2890683"/>
          </a:xfrm>
        </p:spPr>
        <p:txBody>
          <a:bodyPr anchor="b">
            <a:noAutofit/>
          </a:bodyPr>
          <a:lstStyle/>
          <a:p>
            <a:r>
              <a:rPr lang="en-US" sz="4800" dirty="0">
                <a:solidFill>
                  <a:schemeClr val="bg2"/>
                </a:solidFill>
              </a:rPr>
              <a:t>Automating the Process with Agentic AI Workflows</a:t>
            </a:r>
          </a:p>
        </p:txBody>
      </p:sp>
      <p:pic>
        <p:nvPicPr>
          <p:cNvPr id="7" name="Content Placeholder 6" descr="Gear Settings and Support help digital concept with circuit board">
            <a:extLst>
              <a:ext uri="{FF2B5EF4-FFF2-40B4-BE49-F238E27FC236}">
                <a16:creationId xmlns:a16="http://schemas.microsoft.com/office/drawing/2014/main" id="{3783E44C-5E45-7C1B-0095-4FEB34118B77}"/>
              </a:ext>
            </a:extLst>
          </p:cNvPr>
          <p:cNvPicPr preferRelativeResize="0">
            <a:picLocks noChangeAspect="1"/>
          </p:cNvPicPr>
          <p:nvPr/>
        </p:nvPicPr>
        <p:blipFill>
          <a:blip r:embed="rId3"/>
          <a:srcRect l="13560" r="4367" b="-2"/>
          <a:stretch>
            <a:fillRect/>
          </a:stretch>
        </p:blipFill>
        <p:spPr>
          <a:xfrm>
            <a:off x="20" y="11"/>
            <a:ext cx="6601968" cy="6033169"/>
          </a:xfrm>
          <a:custGeom>
            <a:avLst/>
            <a:gdLst>
              <a:gd name="connsiteX0" fmla="*/ 0 w 7002464"/>
              <a:gd name="connsiteY0" fmla="*/ 0 h 6399152"/>
              <a:gd name="connsiteX1" fmla="*/ 7002464 w 7002464"/>
              <a:gd name="connsiteY1" fmla="*/ 0 h 6399152"/>
              <a:gd name="connsiteX2" fmla="*/ 7002464 w 7002464"/>
              <a:gd name="connsiteY2" fmla="*/ 5797156 h 6399152"/>
              <a:gd name="connsiteX3" fmla="*/ 6400468 w 7002464"/>
              <a:gd name="connsiteY3" fmla="*/ 6399152 h 6399152"/>
              <a:gd name="connsiteX4" fmla="*/ 0 w 7002464"/>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464" h="6399152">
                <a:moveTo>
                  <a:pt x="0" y="0"/>
                </a:moveTo>
                <a:lnTo>
                  <a:pt x="7002464" y="0"/>
                </a:lnTo>
                <a:lnTo>
                  <a:pt x="7002464" y="5797156"/>
                </a:lnTo>
                <a:cubicBezTo>
                  <a:pt x="7002464" y="6129629"/>
                  <a:pt x="6732941" y="6399152"/>
                  <a:pt x="6400468" y="6399152"/>
                </a:cubicBezTo>
                <a:lnTo>
                  <a:pt x="0" y="6399152"/>
                </a:lnTo>
                <a:close/>
              </a:path>
            </a:pathLst>
          </a:custGeom>
          <a:noFill/>
        </p:spPr>
      </p:pic>
      <p:sp>
        <p:nvSpPr>
          <p:cNvPr id="4" name="Date Placeholder 3">
            <a:extLst>
              <a:ext uri="{FF2B5EF4-FFF2-40B4-BE49-F238E27FC236}">
                <a16:creationId xmlns:a16="http://schemas.microsoft.com/office/drawing/2014/main" id="{4D6F7C88-3B07-B50E-5025-8764864DEC58}"/>
              </a:ext>
            </a:extLst>
          </p:cNvPr>
          <p:cNvSpPr>
            <a:spLocks noGrp="1"/>
          </p:cNvSpPr>
          <p:nvPr>
            <p:ph type="dt" sz="half" idx="10"/>
          </p:nvPr>
        </p:nvSpPr>
        <p:spPr>
          <a:xfrm>
            <a:off x="431172" y="6490524"/>
            <a:ext cx="2841959" cy="336141"/>
          </a:xfrm>
        </p:spPr>
        <p:txBody>
          <a:bodyPr anchor="ctr">
            <a:normAutofit/>
          </a:bodyPr>
          <a:lstStyle/>
          <a:p>
            <a:pPr>
              <a:spcAft>
                <a:spcPts val="600"/>
              </a:spcAft>
            </a:pPr>
            <a:fld id="{B04EF954-66B1-4168-AF40-97F3DAF43FC4}" type="datetime1">
              <a:rPr lang="en-US" smtClean="0"/>
              <a:pPr>
                <a:spcAft>
                  <a:spcPts val="600"/>
                </a:spcAft>
              </a:pPr>
              <a:t>12/29/2025</a:t>
            </a:fld>
            <a:endParaRPr lang="en-US"/>
          </a:p>
        </p:txBody>
      </p:sp>
      <p:sp>
        <p:nvSpPr>
          <p:cNvPr id="5" name="Footer Placeholder 4">
            <a:extLst>
              <a:ext uri="{FF2B5EF4-FFF2-40B4-BE49-F238E27FC236}">
                <a16:creationId xmlns:a16="http://schemas.microsoft.com/office/drawing/2014/main" id="{81F7D7EA-C201-20F6-C4B7-FEF035FBC7ED}"/>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dirty="0"/>
              <a:t>Created by: CodyMasterAI</a:t>
            </a:r>
          </a:p>
        </p:txBody>
      </p:sp>
      <p:sp>
        <p:nvSpPr>
          <p:cNvPr id="6" name="Slide Number Placeholder 5">
            <a:extLst>
              <a:ext uri="{FF2B5EF4-FFF2-40B4-BE49-F238E27FC236}">
                <a16:creationId xmlns:a16="http://schemas.microsoft.com/office/drawing/2014/main" id="{3B86D5C0-A644-3EB5-1662-9173ECA330FB}"/>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7</a:t>
            </a:fld>
            <a:endParaRPr lang="en-US"/>
          </a:p>
        </p:txBody>
      </p:sp>
    </p:spTree>
    <p:extLst>
      <p:ext uri="{BB962C8B-B14F-4D97-AF65-F5344CB8AC3E}">
        <p14:creationId xmlns:p14="http://schemas.microsoft.com/office/powerpoint/2010/main" val="4025585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6907763-BE60-DB3A-E80D-CA5B9D4CD580}"/>
              </a:ext>
            </a:extLst>
          </p:cNvPr>
          <p:cNvSpPr>
            <a:spLocks noGrp="1"/>
          </p:cNvSpPr>
          <p:nvPr>
            <p:ph type="dt" sz="half" idx="10"/>
          </p:nvPr>
        </p:nvSpPr>
        <p:spPr>
          <a:xfrm>
            <a:off x="431172" y="6490524"/>
            <a:ext cx="2841959" cy="336141"/>
          </a:xfrm>
        </p:spPr>
        <p:txBody>
          <a:bodyPr anchor="ctr">
            <a:normAutofit/>
          </a:bodyPr>
          <a:lstStyle/>
          <a:p>
            <a:pPr>
              <a:spcAft>
                <a:spcPts val="600"/>
              </a:spcAft>
            </a:pPr>
            <a:fld id="{FE21D4C7-8630-4B98-978C-30388BBD4EE8}" type="datetime1">
              <a:rPr lang="en-US" smtClean="0"/>
              <a:pPr>
                <a:spcAft>
                  <a:spcPts val="600"/>
                </a:spcAft>
              </a:pPr>
              <a:t>12/29/2025</a:t>
            </a:fld>
            <a:endParaRPr lang="en-US"/>
          </a:p>
        </p:txBody>
      </p:sp>
      <p:sp>
        <p:nvSpPr>
          <p:cNvPr id="5" name="Footer Placeholder 4">
            <a:extLst>
              <a:ext uri="{FF2B5EF4-FFF2-40B4-BE49-F238E27FC236}">
                <a16:creationId xmlns:a16="http://schemas.microsoft.com/office/drawing/2014/main" id="{9302F5C4-EB76-E46A-D6B6-BFDF7CC4021C}"/>
              </a:ext>
            </a:extLst>
          </p:cNvPr>
          <p:cNvSpPr>
            <a:spLocks noGrp="1"/>
          </p:cNvSpPr>
          <p:nvPr>
            <p:ph type="ftr" sz="quarter" idx="11"/>
          </p:nvPr>
        </p:nvSpPr>
        <p:spPr>
          <a:xfrm>
            <a:off x="8893370" y="6490524"/>
            <a:ext cx="2662834" cy="336141"/>
          </a:xfrm>
        </p:spPr>
        <p:txBody>
          <a:bodyPr anchor="ctr">
            <a:normAutofit/>
          </a:bodyPr>
          <a:lstStyle/>
          <a:p>
            <a:pPr>
              <a:spcAft>
                <a:spcPts val="600"/>
              </a:spcAft>
            </a:pPr>
            <a:r>
              <a:rPr lang="en-US" dirty="0"/>
              <a:t>Created by: CodyMasterAI</a:t>
            </a:r>
          </a:p>
        </p:txBody>
      </p:sp>
      <p:sp>
        <p:nvSpPr>
          <p:cNvPr id="6" name="Slide Number Placeholder 5">
            <a:extLst>
              <a:ext uri="{FF2B5EF4-FFF2-40B4-BE49-F238E27FC236}">
                <a16:creationId xmlns:a16="http://schemas.microsoft.com/office/drawing/2014/main" id="{8532670E-B330-F06A-9A39-B3AF328B8E7E}"/>
              </a:ext>
            </a:extLst>
          </p:cNvPr>
          <p:cNvSpPr>
            <a:spLocks noGrp="1"/>
          </p:cNvSpPr>
          <p:nvPr>
            <p:ph type="sldNum" sz="quarter" idx="12"/>
          </p:nvPr>
        </p:nvSpPr>
        <p:spPr>
          <a:xfrm>
            <a:off x="11648431" y="6490524"/>
            <a:ext cx="457200" cy="336141"/>
          </a:xfrm>
        </p:spPr>
        <p:txBody>
          <a:bodyPr anchor="ctr">
            <a:normAutofit/>
          </a:bodyPr>
          <a:lstStyle/>
          <a:p>
            <a:pPr>
              <a:spcAft>
                <a:spcPts val="600"/>
              </a:spcAft>
            </a:pPr>
            <a:fld id="{84C450F2-3BB4-4AE4-8A35-A9D7AEA4C850}" type="slidenum">
              <a:rPr lang="en-US" smtClean="0"/>
              <a:pPr>
                <a:spcAft>
                  <a:spcPts val="600"/>
                </a:spcAft>
              </a:pPr>
              <a:t>8</a:t>
            </a:fld>
            <a:endParaRPr lang="en-US"/>
          </a:p>
        </p:txBody>
      </p:sp>
      <p:graphicFrame>
        <p:nvGraphicFramePr>
          <p:cNvPr id="7" name="Content Placeholder 7">
            <a:extLst>
              <a:ext uri="{FF2B5EF4-FFF2-40B4-BE49-F238E27FC236}">
                <a16:creationId xmlns:a16="http://schemas.microsoft.com/office/drawing/2014/main" id="{8DA1CD14-D232-4E62-BE30-DAFFB98E1344}"/>
              </a:ext>
            </a:extLst>
          </p:cNvPr>
          <p:cNvGraphicFramePr>
            <a:graphicFrameLocks noGrp="1"/>
          </p:cNvGraphicFramePr>
          <p:nvPr>
            <p:ph idx="1"/>
            <p:extLst>
              <p:ext uri="{D42A27DB-BD31-4B8C-83A1-F6EECF244321}">
                <p14:modId xmlns:p14="http://schemas.microsoft.com/office/powerpoint/2010/main" val="2519806089"/>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273855" y="1217699"/>
          <a:ext cx="11125032" cy="5346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112F036C-B5AD-AB6C-0A7D-393A00D73506}"/>
              </a:ext>
            </a:extLst>
          </p:cNvPr>
          <p:cNvPicPr>
            <a:picLocks noChangeAspect="1"/>
          </p:cNvPicPr>
          <p:nvPr/>
        </p:nvPicPr>
        <p:blipFill>
          <a:blip r:embed="rId8"/>
          <a:stretch>
            <a:fillRect/>
          </a:stretch>
        </p:blipFill>
        <p:spPr>
          <a:xfrm>
            <a:off x="2104105" y="1642255"/>
            <a:ext cx="10001526" cy="1184320"/>
          </a:xfrm>
          <a:prstGeom prst="rect">
            <a:avLst/>
          </a:prstGeom>
        </p:spPr>
      </p:pic>
      <p:sp>
        <p:nvSpPr>
          <p:cNvPr id="9" name="Title 1">
            <a:extLst>
              <a:ext uri="{FF2B5EF4-FFF2-40B4-BE49-F238E27FC236}">
                <a16:creationId xmlns:a16="http://schemas.microsoft.com/office/drawing/2014/main" id="{5E714039-C28D-7B27-14DA-88BB7FF9EEFE}"/>
              </a:ext>
            </a:extLst>
          </p:cNvPr>
          <p:cNvSpPr txBox="1">
            <a:spLocks/>
          </p:cNvSpPr>
          <p:nvPr/>
        </p:nvSpPr>
        <p:spPr>
          <a:xfrm>
            <a:off x="431172" y="293303"/>
            <a:ext cx="11125032" cy="7685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cap="all" baseline="0">
                <a:solidFill>
                  <a:schemeClr val="tx1"/>
                </a:solidFill>
                <a:latin typeface="+mj-lt"/>
                <a:ea typeface="+mj-ea"/>
                <a:cs typeface="+mj-cs"/>
              </a:defRPr>
            </a:lvl1pPr>
          </a:lstStyle>
          <a:p>
            <a:r>
              <a:rPr lang="en-US" dirty="0"/>
              <a:t>Flowchart of New Automated Process</a:t>
            </a:r>
          </a:p>
        </p:txBody>
      </p:sp>
      <p:pic>
        <p:nvPicPr>
          <p:cNvPr id="13" name="Picture 12">
            <a:extLst>
              <a:ext uri="{FF2B5EF4-FFF2-40B4-BE49-F238E27FC236}">
                <a16:creationId xmlns:a16="http://schemas.microsoft.com/office/drawing/2014/main" id="{D610EE18-F4FC-9358-5D3D-4F99E297C8F9}"/>
              </a:ext>
            </a:extLst>
          </p:cNvPr>
          <p:cNvPicPr>
            <a:picLocks noChangeAspect="1"/>
          </p:cNvPicPr>
          <p:nvPr/>
        </p:nvPicPr>
        <p:blipFill>
          <a:blip r:embed="rId9"/>
          <a:stretch>
            <a:fillRect/>
          </a:stretch>
        </p:blipFill>
        <p:spPr>
          <a:xfrm>
            <a:off x="2104105" y="3352800"/>
            <a:ext cx="6505812" cy="1373034"/>
          </a:xfrm>
          <a:prstGeom prst="rect">
            <a:avLst/>
          </a:prstGeom>
        </p:spPr>
      </p:pic>
      <p:pic>
        <p:nvPicPr>
          <p:cNvPr id="15" name="Picture 14">
            <a:extLst>
              <a:ext uri="{FF2B5EF4-FFF2-40B4-BE49-F238E27FC236}">
                <a16:creationId xmlns:a16="http://schemas.microsoft.com/office/drawing/2014/main" id="{9A62010D-BFBF-E78D-875C-47C9E839B0FD}"/>
              </a:ext>
            </a:extLst>
          </p:cNvPr>
          <p:cNvPicPr>
            <a:picLocks noChangeAspect="1"/>
          </p:cNvPicPr>
          <p:nvPr/>
        </p:nvPicPr>
        <p:blipFill>
          <a:blip r:embed="rId10"/>
          <a:stretch>
            <a:fillRect/>
          </a:stretch>
        </p:blipFill>
        <p:spPr>
          <a:xfrm>
            <a:off x="2104105" y="5233056"/>
            <a:ext cx="10001526" cy="1257468"/>
          </a:xfrm>
          <a:prstGeom prst="rect">
            <a:avLst/>
          </a:prstGeom>
        </p:spPr>
      </p:pic>
    </p:spTree>
    <p:extLst>
      <p:ext uri="{BB962C8B-B14F-4D97-AF65-F5344CB8AC3E}">
        <p14:creationId xmlns:p14="http://schemas.microsoft.com/office/powerpoint/2010/main" val="33518169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C868-AC90-7A8E-EBBD-360A61B507FB}"/>
              </a:ext>
            </a:extLst>
          </p:cNvPr>
          <p:cNvSpPr>
            <a:spLocks noGrp="1"/>
          </p:cNvSpPr>
          <p:nvPr>
            <p:ph type="title"/>
          </p:nvPr>
        </p:nvSpPr>
        <p:spPr>
          <a:xfrm>
            <a:off x="8321040" y="603504"/>
            <a:ext cx="3401568" cy="1527048"/>
          </a:xfrm>
        </p:spPr>
        <p:txBody>
          <a:bodyPr vert="horz" lIns="91440" tIns="45720" rIns="91440" bIns="45720" rtlCol="0" anchor="b">
            <a:normAutofit/>
          </a:bodyPr>
          <a:lstStyle/>
          <a:p>
            <a:r>
              <a:rPr lang="en-US" sz="2500" b="0" kern="1200" cap="all" baseline="0">
                <a:latin typeface="+mj-lt"/>
                <a:ea typeface="+mj-ea"/>
                <a:cs typeface="+mj-cs"/>
              </a:rPr>
              <a:t>Automated Workflow Architecture and Key Features</a:t>
            </a:r>
          </a:p>
        </p:txBody>
      </p:sp>
      <p:pic>
        <p:nvPicPr>
          <p:cNvPr id="7" name="Content Placeholder 6" descr="Conceptual image representing mosaic media interface and the digital software. A wall of screens curves away from view, shimmering with an assortment of random graphics, animations and simple icon images.">
            <a:extLst>
              <a:ext uri="{FF2B5EF4-FFF2-40B4-BE49-F238E27FC236}">
                <a16:creationId xmlns:a16="http://schemas.microsoft.com/office/drawing/2014/main" id="{1F27D31B-F3A0-4759-B528-5E2682321CF9}"/>
              </a:ext>
            </a:extLst>
          </p:cNvPr>
          <p:cNvPicPr>
            <a:picLocks noGrp="1" noChangeAspect="1"/>
          </p:cNvPicPr>
          <p:nvPr>
            <p:ph type="pic" sz="quarter" idx="15"/>
          </p:nvPr>
        </p:nvPicPr>
        <p:blipFill>
          <a:blip r:embed="rId3"/>
          <a:srcRect l="5409" r="3941" b="-2"/>
          <a:stretch>
            <a:fillRect/>
          </a:stretch>
        </p:blipFill>
        <p:spPr>
          <a:xfrm>
            <a:off x="20" y="10"/>
            <a:ext cx="7734280" cy="6399142"/>
          </a:xfrm>
        </p:spPr>
      </p:pic>
      <p:sp>
        <p:nvSpPr>
          <p:cNvPr id="8" name="TextBox 7">
            <a:extLst>
              <a:ext uri="{FF2B5EF4-FFF2-40B4-BE49-F238E27FC236}">
                <a16:creationId xmlns:a16="http://schemas.microsoft.com/office/drawing/2014/main" id="{0247258A-29DE-4BE0-A88A-849D35CC456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21040" y="2276856"/>
            <a:ext cx="3401568" cy="4041648"/>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300" b="1" dirty="0"/>
              <a:t>AI-driven Task Management</a:t>
            </a:r>
          </a:p>
          <a:p>
            <a:pPr marL="0" lvl="1" indent="0">
              <a:lnSpc>
                <a:spcPct val="90000"/>
              </a:lnSpc>
              <a:spcBef>
                <a:spcPts val="1000"/>
              </a:spcBef>
              <a:spcAft>
                <a:spcPts val="600"/>
              </a:spcAft>
              <a:buFont typeface="Arial" panose="020B0604020202020204" pitchFamily="34" charset="0"/>
              <a:buNone/>
            </a:pPr>
            <a:r>
              <a:rPr lang="en-US" sz="1200" dirty="0"/>
              <a:t>AI enhances task management by automating scheduling and prioritization, increasing operational efficiency and accuracy.</a:t>
            </a:r>
          </a:p>
          <a:p>
            <a:pPr marL="0" indent="0">
              <a:lnSpc>
                <a:spcPct val="90000"/>
              </a:lnSpc>
              <a:spcBef>
                <a:spcPts val="2500"/>
              </a:spcBef>
              <a:spcAft>
                <a:spcPts val="600"/>
              </a:spcAft>
              <a:buFont typeface="Arial" panose="020B0604020202020204" pitchFamily="34" charset="0"/>
              <a:buNone/>
            </a:pPr>
            <a:r>
              <a:rPr lang="en-US" sz="1300" b="1" dirty="0"/>
              <a:t>Supplier Communication Integration</a:t>
            </a:r>
          </a:p>
          <a:p>
            <a:pPr marL="0" lvl="1" indent="0">
              <a:lnSpc>
                <a:spcPct val="90000"/>
              </a:lnSpc>
              <a:spcBef>
                <a:spcPts val="1000"/>
              </a:spcBef>
              <a:spcAft>
                <a:spcPts val="600"/>
              </a:spcAft>
              <a:buFont typeface="Arial" panose="020B0604020202020204" pitchFamily="34" charset="0"/>
              <a:buNone/>
            </a:pPr>
            <a:r>
              <a:rPr lang="en-US" sz="1200" dirty="0"/>
              <a:t>Automated communication streamlines supplier interactions, improving coordination and reducing delays.</a:t>
            </a:r>
          </a:p>
          <a:p>
            <a:pPr marL="0" indent="0">
              <a:lnSpc>
                <a:spcPct val="90000"/>
              </a:lnSpc>
              <a:spcBef>
                <a:spcPts val="2500"/>
              </a:spcBef>
              <a:spcAft>
                <a:spcPts val="600"/>
              </a:spcAft>
              <a:buFont typeface="Arial" panose="020B0604020202020204" pitchFamily="34" charset="0"/>
              <a:buNone/>
            </a:pPr>
            <a:r>
              <a:rPr lang="en-US" sz="1300" b="1" dirty="0"/>
              <a:t>Data Processing Efficiency</a:t>
            </a:r>
          </a:p>
          <a:p>
            <a:pPr marL="0" lvl="1" indent="0">
              <a:lnSpc>
                <a:spcPct val="90000"/>
              </a:lnSpc>
              <a:spcBef>
                <a:spcPts val="1000"/>
              </a:spcBef>
              <a:spcAft>
                <a:spcPts val="600"/>
              </a:spcAft>
              <a:buFont typeface="Arial" panose="020B0604020202020204" pitchFamily="34" charset="0"/>
              <a:buNone/>
            </a:pPr>
            <a:r>
              <a:rPr lang="en-US" sz="1200" dirty="0"/>
              <a:t>AI-powered data and archiving processing accelerates workflows and minimizes manual errors, ensuring data consistency.</a:t>
            </a:r>
          </a:p>
        </p:txBody>
      </p:sp>
      <p:sp>
        <p:nvSpPr>
          <p:cNvPr id="4" name="Date Placeholder 3">
            <a:extLst>
              <a:ext uri="{FF2B5EF4-FFF2-40B4-BE49-F238E27FC236}">
                <a16:creationId xmlns:a16="http://schemas.microsoft.com/office/drawing/2014/main" id="{2AD01096-F8B9-9018-1370-C87CEC35DB38}"/>
              </a:ext>
            </a:extLst>
          </p:cNvPr>
          <p:cNvSpPr>
            <a:spLocks noGrp="1"/>
          </p:cNvSpPr>
          <p:nvPr>
            <p:ph type="dt" sz="half" idx="10"/>
          </p:nvPr>
        </p:nvSpPr>
        <p:spPr>
          <a:xfrm>
            <a:off x="431172" y="6490524"/>
            <a:ext cx="2841959" cy="336141"/>
          </a:xfrm>
        </p:spPr>
        <p:txBody>
          <a:bodyPr vert="horz" lIns="91440" tIns="45720" rIns="91440" bIns="45720" rtlCol="0" anchor="ctr">
            <a:normAutofit/>
          </a:bodyPr>
          <a:lstStyle/>
          <a:p>
            <a:pPr>
              <a:spcAft>
                <a:spcPts val="600"/>
              </a:spcAft>
            </a:pPr>
            <a:fld id="{FE21D4C7-8630-4B98-978C-30388BBD4EE8}" type="datetime1">
              <a:rPr lang="en-US" smtClean="0"/>
              <a:pPr>
                <a:spcAft>
                  <a:spcPts val="600"/>
                </a:spcAft>
              </a:pPr>
              <a:t>12/29/2025</a:t>
            </a:fld>
            <a:endParaRPr lang="en-US"/>
          </a:p>
        </p:txBody>
      </p:sp>
      <p:sp>
        <p:nvSpPr>
          <p:cNvPr id="5" name="Footer Placeholder 4">
            <a:extLst>
              <a:ext uri="{FF2B5EF4-FFF2-40B4-BE49-F238E27FC236}">
                <a16:creationId xmlns:a16="http://schemas.microsoft.com/office/drawing/2014/main" id="{8ABCDE6D-1F05-2083-8E65-85E0404DC3AD}"/>
              </a:ext>
            </a:extLst>
          </p:cNvPr>
          <p:cNvSpPr>
            <a:spLocks noGrp="1"/>
          </p:cNvSpPr>
          <p:nvPr>
            <p:ph type="ftr" sz="quarter" idx="11"/>
          </p:nvPr>
        </p:nvSpPr>
        <p:spPr>
          <a:xfrm>
            <a:off x="8893370" y="6490524"/>
            <a:ext cx="2662834" cy="336141"/>
          </a:xfrm>
        </p:spPr>
        <p:txBody>
          <a:bodyPr vert="horz" lIns="91440" tIns="45720" rIns="91440" bIns="45720" rtlCol="0" anchor="ctr">
            <a:normAutofit/>
          </a:bodyPr>
          <a:lstStyle/>
          <a:p>
            <a:pPr>
              <a:spcAft>
                <a:spcPts val="600"/>
              </a:spcAft>
            </a:pPr>
            <a:r>
              <a:rPr lang="en-US" dirty="0"/>
              <a:t>Created by: CodyMasterAI</a:t>
            </a:r>
          </a:p>
        </p:txBody>
      </p:sp>
      <p:sp>
        <p:nvSpPr>
          <p:cNvPr id="6" name="Slide Number Placeholder 5">
            <a:extLst>
              <a:ext uri="{FF2B5EF4-FFF2-40B4-BE49-F238E27FC236}">
                <a16:creationId xmlns:a16="http://schemas.microsoft.com/office/drawing/2014/main" id="{A6814C5F-5DE8-4DC5-D741-5687AF8D9C83}"/>
              </a:ext>
            </a:extLst>
          </p:cNvPr>
          <p:cNvSpPr>
            <a:spLocks noGrp="1"/>
          </p:cNvSpPr>
          <p:nvPr>
            <p:ph type="sldNum" sz="quarter" idx="12"/>
          </p:nvPr>
        </p:nvSpPr>
        <p:spPr>
          <a:xfrm>
            <a:off x="11648431" y="6490524"/>
            <a:ext cx="457200" cy="336141"/>
          </a:xfrm>
        </p:spPr>
        <p:txBody>
          <a:bodyPr vert="horz" lIns="91440" tIns="45720" rIns="91440" bIns="45720" rtlCol="0" anchor="ctr">
            <a:normAutofit/>
          </a:bodyPr>
          <a:lstStyle/>
          <a:p>
            <a:pPr>
              <a:spcAft>
                <a:spcPts val="600"/>
              </a:spcAft>
            </a:pPr>
            <a:fld id="{84C450F2-3BB4-4AE4-8A35-A9D7AEA4C850}" type="slidenum">
              <a:rPr lang="en-US" smtClean="0"/>
              <a:pPr>
                <a:spcAft>
                  <a:spcPts val="600"/>
                </a:spcAft>
              </a:pPr>
              <a:t>9</a:t>
            </a:fld>
            <a:endParaRPr lang="en-US"/>
          </a:p>
        </p:txBody>
      </p:sp>
    </p:spTree>
    <p:extLst>
      <p:ext uri="{BB962C8B-B14F-4D97-AF65-F5344CB8AC3E}">
        <p14:creationId xmlns:p14="http://schemas.microsoft.com/office/powerpoint/2010/main" val="1262809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asisVTI">
  <a:themeElements>
    <a:clrScheme name="Oasis">
      <a:dk1>
        <a:srgbClr val="131313"/>
      </a:dk1>
      <a:lt1>
        <a:sysClr val="window" lastClr="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asis_win32_DN_V3" id="{65F5DFDA-B6D8-4F37-85B8-E95C858FA146}" vid="{998F2FB7-179B-41D4-99FF-60A4C828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1188</TotalTime>
  <Words>1263</Words>
  <Application>Microsoft Office PowerPoint</Application>
  <PresentationFormat>Widescreen</PresentationFormat>
  <Paragraphs>175</Paragraphs>
  <Slides>14</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Arial</vt:lpstr>
      <vt:lpstr>Neue Haas Grotesk Text Pro</vt:lpstr>
      <vt:lpstr>OasisVTI</vt:lpstr>
      <vt:lpstr>Transforming Supplier Price Quote Management  Manual Process Vs. Agentic AI Automation Conceptual Demo</vt:lpstr>
      <vt:lpstr>Agenda Overview</vt:lpstr>
      <vt:lpstr>Current Manual Supplier Price Quote Process</vt:lpstr>
      <vt:lpstr>PowerPoint Presentation</vt:lpstr>
      <vt:lpstr>PowerPoint Presentation</vt:lpstr>
      <vt:lpstr>Key Pain Points and Inefficiencies</vt:lpstr>
      <vt:lpstr>Automating the Process with Agentic AI Workflows</vt:lpstr>
      <vt:lpstr>PowerPoint Presentation</vt:lpstr>
      <vt:lpstr>Automated Workflow Architecture and Key Features</vt:lpstr>
      <vt:lpstr>Human-in-the-Loop Responsibilities</vt:lpstr>
      <vt:lpstr>Impact, Benefits, and Next Steps</vt:lpstr>
      <vt:lpstr>Time and Resource Savings</vt:lpstr>
      <vt:lpstr>Quality Control with Human Checkpoints</vt:lpstr>
      <vt:lpstr>Potential for Further  Adoption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aaa aaa</dc:creator>
  <cp:lastModifiedBy>aaa aaa</cp:lastModifiedBy>
  <cp:revision>5</cp:revision>
  <dcterms:created xsi:type="dcterms:W3CDTF">2025-12-30T01:34:25Z</dcterms:created>
  <dcterms:modified xsi:type="dcterms:W3CDTF">2025-12-30T21:23:20Z</dcterms:modified>
</cp:coreProperties>
</file>